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KZ"/>
    </a:defPPr>
    <a:lvl1pPr marL="0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2A08"/>
    <a:srgbClr val="2E15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8B2534-931C-0A45-2BB8-56A2C0CA5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5E1215C-A210-3DBA-AF05-C00D375AB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798889-B3AD-0645-A2F6-739CACFEF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B15C-461A-4827-9A93-7812AEA9EE71}" type="datetimeFigureOut">
              <a:rPr lang="ru-KZ" smtClean="0"/>
              <a:t>27.03.2023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DA0F59-13D3-51B9-781C-1A62745DA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71915B-66E7-2FCC-BE27-6634669EC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5462-CBB4-4371-8F8F-6D15EF20AE34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456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B3D37F-28B2-7375-5793-16A77991E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F797FE-93A8-5197-6564-22CF0633C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2FF14E-F05D-8CE7-ADD2-7B707E40D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B15C-461A-4827-9A93-7812AEA9EE71}" type="datetimeFigureOut">
              <a:rPr lang="ru-KZ" smtClean="0"/>
              <a:t>27.03.2023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EC9D34-540E-1C6B-4B17-948E4D604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060BB3-6098-DE90-2380-7215AEBE8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5462-CBB4-4371-8F8F-6D15EF20AE34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45494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0454E-299E-8419-83AF-0F352F508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002600E-10A2-36D5-FDFC-A129689CE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10BE54-AA22-A521-06F0-41E0A190D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B15C-461A-4827-9A93-7812AEA9EE71}" type="datetimeFigureOut">
              <a:rPr lang="ru-KZ" smtClean="0"/>
              <a:t>27.03.2023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A48A01-94F8-AEA7-8C30-F8C3573EB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F35A5C-5642-E7EC-0901-C64B29DFC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5462-CBB4-4371-8F8F-6D15EF20AE34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81648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335115-DA1D-ACDD-D1D2-DDE2FA1F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3DA18C-58B7-4BEB-7F39-230C6B1801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4C18CB3-7CFE-3AC0-F2D7-F393F3D767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EFC0602-BB2C-21B3-FEA2-184FCBD32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B15C-461A-4827-9A93-7812AEA9EE71}" type="datetimeFigureOut">
              <a:rPr lang="ru-KZ" smtClean="0"/>
              <a:t>27.03.2023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98CDA5-36F1-C898-BFFE-3135D840F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AC3D7F-4608-BD24-818D-2FCB409AE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5462-CBB4-4371-8F8F-6D15EF20AE34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5261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AE56E8-1A9A-48C7-FEEC-9F3BEBCA5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C9DBFB-2A4F-694D-81BA-998D4003E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7728E9-8B63-1CE5-A367-F46009880C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E126483-05F9-894B-0BF5-7C16228F88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26D1525-B12C-81C4-D8CB-A1E7FB50BB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C3FEFAA-1C6A-4187-240B-7EBBDD667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B15C-461A-4827-9A93-7812AEA9EE71}" type="datetimeFigureOut">
              <a:rPr lang="ru-KZ" smtClean="0"/>
              <a:t>27.03.2023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FD59-3E9E-470F-DC48-622FDAB66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A9855EB-1BBB-6380-C62D-E65076038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5462-CBB4-4371-8F8F-6D15EF20AE34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174744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3FDDC9-F095-FBBE-4D77-F2441130C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370C91-4CC1-37D0-BD9F-E32483B09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B15C-461A-4827-9A93-7812AEA9EE71}" type="datetimeFigureOut">
              <a:rPr lang="ru-KZ" smtClean="0"/>
              <a:t>27.03.2023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D3FA2BB-17F6-D30F-3CD8-A3495C62D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C8F16ED-D070-8073-582C-746818C65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5462-CBB4-4371-8F8F-6D15EF20AE34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90631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9526D58-4CCA-AC89-4C2D-BFEC97FE6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B15C-461A-4827-9A93-7812AEA9EE71}" type="datetimeFigureOut">
              <a:rPr lang="ru-KZ" smtClean="0"/>
              <a:t>27.03.2023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301A999-1A16-8307-560B-E037094A2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2C51852-9647-26F7-C963-71C7E471F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5462-CBB4-4371-8F8F-6D15EF20AE34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53236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DB8900-E860-BA8C-20E2-2487A5C7B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3F5DDD-887E-9996-68BE-DA9CF4348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55DD35-A9BE-43EA-5072-5BE698AF7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4D4AAD-97C7-8B8E-F185-D731F1C59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B15C-461A-4827-9A93-7812AEA9EE71}" type="datetimeFigureOut">
              <a:rPr lang="ru-KZ" smtClean="0"/>
              <a:t>27.03.2023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BA42C7-BABB-5B7F-71AF-DBFAB50DE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39DBC9-417B-7B38-4767-10505695E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5462-CBB4-4371-8F8F-6D15EF20AE34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79839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937BA3-A85A-EDC1-AE2C-A54510BB8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1F1D579-AFC2-2702-FEA1-18630A23AF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536E38-CD77-21AB-5409-54349727D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63F081A-6251-EC1B-6E8F-A7A2EDAE7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B15C-461A-4827-9A93-7812AEA9EE71}" type="datetimeFigureOut">
              <a:rPr lang="ru-KZ" smtClean="0"/>
              <a:t>27.03.2023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CF51DC-0436-F8C4-1F99-CF340068A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C8D630-F7D1-2FBD-7951-21215F4F4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5462-CBB4-4371-8F8F-6D15EF20AE34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68063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263C72-08B4-83BC-CCD2-3305EA258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B56791-2841-97B1-8FED-E62C094EC4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621602-CDC3-2B42-83A7-BA2EE132F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B15C-461A-4827-9A93-7812AEA9EE71}" type="datetimeFigureOut">
              <a:rPr lang="ru-KZ" smtClean="0"/>
              <a:t>27.03.2023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F18584-C423-C719-5634-A91CA994F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8D7BA8-58B3-B57A-790E-A81E26097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5462-CBB4-4371-8F8F-6D15EF20AE34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63934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715C955-7CFF-1D7F-0D0B-6ED8F080AD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DDB88D-48D2-A463-564F-CE7FCE155E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05A48A-3577-ED6D-C7DB-9F7FA9F09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9B15C-461A-4827-9A93-7812AEA9EE71}" type="datetimeFigureOut">
              <a:rPr lang="ru-KZ" smtClean="0"/>
              <a:t>27.03.2023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8742CD-02A7-FDF7-2C29-3A5DC70FA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967189-4CE9-988C-591B-ADA6EA545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5462-CBB4-4371-8F8F-6D15EF20AE34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38948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2F30E8-4A56-7B9C-40E8-18396A0B6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BD02C2-9E81-0FFA-B1E5-6B7706DC2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BDC7D8-B356-2211-E616-FC6B528C4A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9B15C-461A-4827-9A93-7812AEA9EE71}" type="datetimeFigureOut">
              <a:rPr lang="ru-KZ" smtClean="0"/>
              <a:t>27.03.2023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084E10-D20D-86E8-9830-7078FDBE06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4C75F1-EFD3-7FFE-F3F1-AB90163880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75462-CBB4-4371-8F8F-6D15EF20AE34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18351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tres.ru/maksim-gorkiy/makar-chudra/chitat-onlayn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library.ru/text/486/p.1/index.html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debiportal.kz/ru/audiobooks/view/23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library.ru/text/1330/p.1/index.html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library.ru/text/1493/p.1/index.html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A56129C-34B4-D3FE-3EBF-354DD88CDED2}"/>
              </a:ext>
            </a:extLst>
          </p:cNvPr>
          <p:cNvSpPr/>
          <p:nvPr/>
        </p:nvSpPr>
        <p:spPr>
          <a:xfrm>
            <a:off x="344557" y="231914"/>
            <a:ext cx="11471803" cy="639417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273E989-A1D8-8C5D-6620-219B5AAAB4E7}"/>
              </a:ext>
            </a:extLst>
          </p:cNvPr>
          <p:cNvSpPr/>
          <p:nvPr/>
        </p:nvSpPr>
        <p:spPr>
          <a:xfrm>
            <a:off x="947530" y="424070"/>
            <a:ext cx="10296939" cy="1152939"/>
          </a:xfrm>
          <a:prstGeom prst="rect">
            <a:avLst/>
          </a:prstGeom>
          <a:solidFill>
            <a:srgbClr val="5C2A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latin typeface="Palatino Linotype" panose="02040502050505030304" pitchFamily="18" charset="0"/>
              </a:rPr>
              <a:t>Романтизм великого Горького</a:t>
            </a:r>
            <a:endParaRPr lang="ru-KZ" sz="4400" b="1" dirty="0">
              <a:latin typeface="Palatino Linotype" panose="0204050205050503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389B485-1A83-F6E9-D2CA-A5F42F8501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684" y="1769166"/>
            <a:ext cx="6387545" cy="3592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5B64580-971A-EA86-B44F-8369EF7C6546}"/>
              </a:ext>
            </a:extLst>
          </p:cNvPr>
          <p:cNvSpPr txBox="1"/>
          <p:nvPr/>
        </p:nvSpPr>
        <p:spPr>
          <a:xfrm>
            <a:off x="3032457" y="5486146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Школа-гимназия села Зеленый бор</a:t>
            </a:r>
            <a:endParaRPr lang="ru-K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отдела образования по Бурабайскому району</a:t>
            </a:r>
            <a:endParaRPr lang="ru-K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управления образования Акмолинской области</a:t>
            </a:r>
            <a:endParaRPr lang="ru-KZ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76AB4A-CDF3-D589-E61D-C4CCBF51B5BB}"/>
              </a:ext>
            </a:extLst>
          </p:cNvPr>
          <p:cNvSpPr txBox="1"/>
          <p:nvPr/>
        </p:nvSpPr>
        <p:spPr>
          <a:xfrm>
            <a:off x="373934" y="3105833"/>
            <a:ext cx="2377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atin typeface="Palatino Linotype" panose="02040502050505030304" pitchFamily="18" charset="0"/>
              </a:rPr>
              <a:t>Книжная</a:t>
            </a:r>
            <a:endParaRPr lang="ru-KZ" sz="3600" b="1" dirty="0">
              <a:latin typeface="Palatino Linotype" panose="0204050205050503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35C077-2C31-5660-251B-15FFFBA72142}"/>
              </a:ext>
            </a:extLst>
          </p:cNvPr>
          <p:cNvSpPr txBox="1"/>
          <p:nvPr/>
        </p:nvSpPr>
        <p:spPr>
          <a:xfrm>
            <a:off x="9544584" y="3105834"/>
            <a:ext cx="2271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atin typeface="Palatino Linotype" panose="02040502050505030304" pitchFamily="18" charset="0"/>
              </a:rPr>
              <a:t>выставка</a:t>
            </a:r>
            <a:endParaRPr lang="ru-KZ" sz="36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703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A56129C-34B4-D3FE-3EBF-354DD88CDED2}"/>
              </a:ext>
            </a:extLst>
          </p:cNvPr>
          <p:cNvSpPr/>
          <p:nvPr/>
        </p:nvSpPr>
        <p:spPr>
          <a:xfrm>
            <a:off x="360098" y="231913"/>
            <a:ext cx="11471803" cy="639417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273E989-A1D8-8C5D-6620-219B5AAAB4E7}"/>
              </a:ext>
            </a:extLst>
          </p:cNvPr>
          <p:cNvSpPr/>
          <p:nvPr/>
        </p:nvSpPr>
        <p:spPr>
          <a:xfrm>
            <a:off x="947530" y="424070"/>
            <a:ext cx="10296939" cy="1152939"/>
          </a:xfrm>
          <a:prstGeom prst="rect">
            <a:avLst/>
          </a:prstGeom>
          <a:solidFill>
            <a:srgbClr val="5C2A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sz="4400" b="1" dirty="0">
              <a:latin typeface="Palatino Linotype" panose="0204050205050503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B64580-971A-EA86-B44F-8369EF7C6546}"/>
              </a:ext>
            </a:extLst>
          </p:cNvPr>
          <p:cNvSpPr txBox="1"/>
          <p:nvPr/>
        </p:nvSpPr>
        <p:spPr>
          <a:xfrm>
            <a:off x="4676424" y="1971675"/>
            <a:ext cx="6568045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Aft>
                <a:spcPts val="1500"/>
              </a:spcAft>
            </a:pPr>
            <a:r>
              <a:rPr lang="ru-KZ" sz="22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Жизнь А</a:t>
            </a:r>
            <a:r>
              <a:rPr lang="ru-RU" sz="22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лексея</a:t>
            </a:r>
            <a:r>
              <a:rPr lang="ru-KZ" sz="22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ru-RU" sz="22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аксимовича</a:t>
            </a:r>
            <a:r>
              <a:rPr lang="ru-KZ" sz="22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Горького была разнообразна и противоречива. Детство было нелегкое, рано умерла мать, разорился дед, и начинается его </a:t>
            </a:r>
            <a:r>
              <a:rPr lang="ru-RU" sz="22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KZ" sz="22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жизнь в людях</a:t>
            </a:r>
            <a:r>
              <a:rPr lang="ru-RU" sz="22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KZ" sz="22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От невзгод и ударов тяжелой жизни его спасет любовь к чтению и стремление стать писателем, описывать увиденное. Литература сыграла огромную роль в жизни Горького.</a:t>
            </a:r>
            <a:r>
              <a:rPr lang="ru-RU" sz="2200" b="1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22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</a:rPr>
              <a:t>Она помогла ему подняться над буднями быта, показав, как широка, трудна и в то же время прекрасна жизнь человека.</a:t>
            </a:r>
            <a:endParaRPr lang="ru-KZ" sz="2200" b="1" dirty="0">
              <a:latin typeface="Palatino Linotype" panose="0204050205050503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DBD9C7-5949-727D-A108-C5683E374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6" y="884581"/>
            <a:ext cx="3488633" cy="52319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54060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A56129C-34B4-D3FE-3EBF-354DD88CDED2}"/>
              </a:ext>
            </a:extLst>
          </p:cNvPr>
          <p:cNvSpPr/>
          <p:nvPr/>
        </p:nvSpPr>
        <p:spPr>
          <a:xfrm>
            <a:off x="198783" y="231913"/>
            <a:ext cx="11471803" cy="639417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273E989-A1D8-8C5D-6620-219B5AAAB4E7}"/>
              </a:ext>
            </a:extLst>
          </p:cNvPr>
          <p:cNvSpPr/>
          <p:nvPr/>
        </p:nvSpPr>
        <p:spPr>
          <a:xfrm>
            <a:off x="947530" y="437322"/>
            <a:ext cx="10296939" cy="1510748"/>
          </a:xfrm>
          <a:prstGeom prst="rect">
            <a:avLst/>
          </a:prstGeom>
          <a:solidFill>
            <a:srgbClr val="5C2A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KZ" sz="2400" b="1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лавными темами раннего творчества М</a:t>
            </a:r>
            <a:r>
              <a:rPr lang="ru-RU" sz="2400" b="1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аксима</a:t>
            </a:r>
            <a:r>
              <a:rPr lang="ru-KZ" sz="2400" b="1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Горького станов</a:t>
            </a:r>
            <a:r>
              <a:rPr lang="ru-RU" sz="2400" b="1" dirty="0">
                <a:solidFill>
                  <a:schemeClr val="bg1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r>
              <a:rPr lang="ru-KZ" sz="2400" b="1" dirty="0" err="1"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тся</a:t>
            </a:r>
            <a:r>
              <a:rPr lang="ru-KZ" sz="2400" b="1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тем</a:t>
            </a:r>
            <a:r>
              <a:rPr lang="ru-RU" sz="2400" b="1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r>
              <a:rPr lang="ru-KZ" sz="2400" b="1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соотношения добра и зла, силы и слабости, свободы и необходимости</a:t>
            </a:r>
            <a:endParaRPr lang="ru-KZ" sz="24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2EAC7F-E867-7F8D-C5A2-72498F561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6475">
            <a:off x="8837799" y="2377066"/>
            <a:ext cx="2432305" cy="37943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B2B626D-B65E-0239-8389-0493A4DE98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0" r="18309"/>
          <a:stretch/>
        </p:blipFill>
        <p:spPr>
          <a:xfrm rot="157699">
            <a:off x="3296784" y="2528517"/>
            <a:ext cx="2351005" cy="364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4AB7E5F-4910-B2C0-EA6E-D551DA6466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9221">
            <a:off x="470726" y="2230067"/>
            <a:ext cx="2730588" cy="36419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00F1E2D-7A23-0D39-92F1-5A00F842F4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5313">
            <a:off x="5816117" y="2364713"/>
            <a:ext cx="2743633" cy="36593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7204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A56129C-34B4-D3FE-3EBF-354DD88CDED2}"/>
              </a:ext>
            </a:extLst>
          </p:cNvPr>
          <p:cNvSpPr/>
          <p:nvPr/>
        </p:nvSpPr>
        <p:spPr>
          <a:xfrm>
            <a:off x="360097" y="231913"/>
            <a:ext cx="11471803" cy="639417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https://www.litres.ru/maksim-gorkiy/makar-chudra/chitat-onlayn/</a:t>
            </a:r>
            <a:endParaRPr lang="ru-KZ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273E989-A1D8-8C5D-6620-219B5AAAB4E7}"/>
              </a:ext>
            </a:extLst>
          </p:cNvPr>
          <p:cNvSpPr/>
          <p:nvPr/>
        </p:nvSpPr>
        <p:spPr>
          <a:xfrm>
            <a:off x="947530" y="424070"/>
            <a:ext cx="10296939" cy="1152939"/>
          </a:xfrm>
          <a:prstGeom prst="rect">
            <a:avLst/>
          </a:prstGeom>
          <a:solidFill>
            <a:srgbClr val="5C2A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atin typeface="Palatino Linotype" panose="02040502050505030304" pitchFamily="18" charset="0"/>
              </a:rPr>
              <a:t>«Макар Чудра»</a:t>
            </a:r>
            <a:endParaRPr lang="ru-KZ" sz="4800" b="1" dirty="0">
              <a:latin typeface="Palatino Linotype" panose="0204050205050503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382ECD-5A6E-F9A2-8BE2-CF6CD69AB8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3" t="25797" r="71413" b="11111"/>
          <a:stretch/>
        </p:blipFill>
        <p:spPr>
          <a:xfrm>
            <a:off x="947530" y="1710923"/>
            <a:ext cx="3207025" cy="47812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5D0EF8-4CF4-9EC8-F163-B9CD728D8952}"/>
              </a:ext>
            </a:extLst>
          </p:cNvPr>
          <p:cNvSpPr txBox="1"/>
          <p:nvPr/>
        </p:nvSpPr>
        <p:spPr>
          <a:xfrm>
            <a:off x="4471453" y="5446549"/>
            <a:ext cx="74238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400" b="1" dirty="0">
              <a:latin typeface="Palatino Linotype" panose="0204050205050503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6D9CA0-D8E5-02AF-4D0E-CA216C5D5BDA}"/>
              </a:ext>
            </a:extLst>
          </p:cNvPr>
          <p:cNvSpPr txBox="1"/>
          <p:nvPr/>
        </p:nvSpPr>
        <p:spPr>
          <a:xfrm>
            <a:off x="4348092" y="1865174"/>
            <a:ext cx="6760184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600" b="1" dirty="0">
                <a:latin typeface="Palatino Linotype" panose="02040502050505030304" pitchFamily="18" charset="0"/>
              </a:rPr>
              <a:t>Главный герой рассказа, старый цыган,</a:t>
            </a:r>
          </a:p>
          <a:p>
            <a:pPr algn="ctr"/>
            <a:r>
              <a:rPr lang="ru-RU" sz="2600" b="1" dirty="0">
                <a:latin typeface="Palatino Linotype" panose="02040502050505030304" pitchFamily="18" charset="0"/>
              </a:rPr>
              <a:t>который искренне гордится своей</a:t>
            </a:r>
          </a:p>
          <a:p>
            <a:pPr algn="ctr"/>
            <a:r>
              <a:rPr lang="ru-RU" sz="2600" b="1" dirty="0">
                <a:latin typeface="Palatino Linotype" panose="02040502050505030304" pitchFamily="18" charset="0"/>
              </a:rPr>
              <a:t>свободной жизнью. Макар Чудра</a:t>
            </a:r>
          </a:p>
          <a:p>
            <a:pPr algn="ctr"/>
            <a:r>
              <a:rPr lang="ru-RU" sz="2600" b="1" dirty="0">
                <a:latin typeface="Palatino Linotype" panose="02040502050505030304" pitchFamily="18" charset="0"/>
              </a:rPr>
              <a:t>рассказывает историю любви двух</a:t>
            </a:r>
          </a:p>
          <a:p>
            <a:pPr algn="ctr"/>
            <a:r>
              <a:rPr lang="ru-RU" sz="2600" b="1" dirty="0">
                <a:latin typeface="Palatino Linotype" panose="02040502050505030304" pitchFamily="18" charset="0"/>
              </a:rPr>
              <a:t>молодых цыган.  Герои легенды,</a:t>
            </a:r>
          </a:p>
          <a:p>
            <a:pPr algn="ctr"/>
            <a:r>
              <a:rPr lang="ru-RU" sz="2600" b="1" dirty="0">
                <a:latin typeface="Palatino Linotype" panose="02040502050505030304" pitchFamily="18" charset="0"/>
              </a:rPr>
              <a:t>рассказанной Макаром, являются</a:t>
            </a:r>
          </a:p>
          <a:p>
            <a:pPr algn="ctr"/>
            <a:r>
              <a:rPr lang="ru-RU" sz="2600" b="1" dirty="0">
                <a:latin typeface="Palatino Linotype" panose="02040502050505030304" pitchFamily="18" charset="0"/>
              </a:rPr>
              <a:t>воплощением максималистского</a:t>
            </a:r>
          </a:p>
          <a:p>
            <a:pPr algn="ctr"/>
            <a:r>
              <a:rPr lang="ru-RU" sz="2600" b="1" dirty="0">
                <a:latin typeface="Palatino Linotype" panose="02040502050505030304" pitchFamily="18" charset="0"/>
              </a:rPr>
              <a:t>стремления к свободе</a:t>
            </a:r>
            <a:endParaRPr lang="ru-KZ" sz="2600" b="1" dirty="0">
              <a:latin typeface="Palatino Linotype" panose="0204050205050503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9061CE-E91B-E290-001C-BA5CE959C7C3}"/>
              </a:ext>
            </a:extLst>
          </p:cNvPr>
          <p:cNvSpPr txBox="1"/>
          <p:nvPr/>
        </p:nvSpPr>
        <p:spPr>
          <a:xfrm>
            <a:off x="4471453" y="5426425"/>
            <a:ext cx="71879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latin typeface="Palatino Linotype" panose="02040502050505030304" pitchFamily="18" charset="0"/>
              </a:rPr>
              <a:t>Читать онлайн:</a:t>
            </a:r>
            <a:r>
              <a:rPr lang="ru-RU" sz="2200" dirty="0"/>
              <a:t> </a:t>
            </a:r>
            <a:r>
              <a:rPr lang="ru-KZ" sz="2200" b="1" dirty="0">
                <a:latin typeface="Palatino Linotype" panose="02040502050505030304" pitchFamily="18" charset="0"/>
                <a:hlinkClick r:id="rId3"/>
              </a:rPr>
              <a:t>https://www.litres.ru/maksim-gorkiy</a:t>
            </a:r>
            <a:endParaRPr lang="ru-RU" sz="2200" b="1" dirty="0">
              <a:latin typeface="Palatino Linotype" panose="02040502050505030304" pitchFamily="18" charset="0"/>
              <a:hlinkClick r:id="rId3"/>
            </a:endParaRPr>
          </a:p>
          <a:p>
            <a:r>
              <a:rPr lang="ru-KZ" sz="2200" b="1" dirty="0">
                <a:latin typeface="Palatino Linotype" panose="02040502050505030304" pitchFamily="18" charset="0"/>
                <a:hlinkClick r:id="rId3"/>
              </a:rPr>
              <a:t>/</a:t>
            </a:r>
            <a:r>
              <a:rPr lang="ru-KZ" sz="2200" b="1" dirty="0" err="1">
                <a:latin typeface="Palatino Linotype" panose="02040502050505030304" pitchFamily="18" charset="0"/>
                <a:hlinkClick r:id="rId3"/>
              </a:rPr>
              <a:t>makar-chudra</a:t>
            </a:r>
            <a:r>
              <a:rPr lang="ru-KZ" sz="2200" b="1" dirty="0">
                <a:latin typeface="Palatino Linotype" panose="02040502050505030304" pitchFamily="18" charset="0"/>
                <a:hlinkClick r:id="rId3"/>
              </a:rPr>
              <a:t>/</a:t>
            </a:r>
            <a:r>
              <a:rPr lang="ru-KZ" sz="2200" b="1" dirty="0" err="1">
                <a:latin typeface="Palatino Linotype" panose="02040502050505030304" pitchFamily="18" charset="0"/>
                <a:hlinkClick r:id="rId3"/>
              </a:rPr>
              <a:t>chitat-onlayn</a:t>
            </a:r>
            <a:r>
              <a:rPr lang="ru-KZ" sz="2200" b="1" dirty="0">
                <a:latin typeface="Palatino Linotype" panose="02040502050505030304" pitchFamily="18" charset="0"/>
                <a:hlinkClick r:id="rId3"/>
              </a:rPr>
              <a:t>/</a:t>
            </a:r>
            <a:endParaRPr lang="ru-RU" sz="22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214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A56129C-34B4-D3FE-3EBF-354DD88CDED2}"/>
              </a:ext>
            </a:extLst>
          </p:cNvPr>
          <p:cNvSpPr/>
          <p:nvPr/>
        </p:nvSpPr>
        <p:spPr>
          <a:xfrm>
            <a:off x="360097" y="231913"/>
            <a:ext cx="11471803" cy="639417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https://www.litres.ru/maksim-gorkiy/makar-chudra/chitat-onlayn/</a:t>
            </a:r>
            <a:endParaRPr lang="ru-KZ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273E989-A1D8-8C5D-6620-219B5AAAB4E7}"/>
              </a:ext>
            </a:extLst>
          </p:cNvPr>
          <p:cNvSpPr/>
          <p:nvPr/>
        </p:nvSpPr>
        <p:spPr>
          <a:xfrm>
            <a:off x="947530" y="424070"/>
            <a:ext cx="10296939" cy="1152939"/>
          </a:xfrm>
          <a:prstGeom prst="rect">
            <a:avLst/>
          </a:prstGeom>
          <a:solidFill>
            <a:srgbClr val="5C2A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atin typeface="Palatino Linotype" panose="02040502050505030304" pitchFamily="18" charset="0"/>
              </a:rPr>
              <a:t>«Старуха Изергиль»</a:t>
            </a:r>
            <a:endParaRPr lang="ru-KZ" sz="4800" b="1" dirty="0">
              <a:latin typeface="Palatino Linotype" panose="0204050205050503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54D381E-B651-D44E-614E-278AEA79B3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9" t="51012" r="38122" b="2788"/>
          <a:stretch/>
        </p:blipFill>
        <p:spPr>
          <a:xfrm>
            <a:off x="947530" y="1769166"/>
            <a:ext cx="3365163" cy="44860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4312C62-475D-D92D-4B1B-814C3CA9DA6F}"/>
              </a:ext>
            </a:extLst>
          </p:cNvPr>
          <p:cNvSpPr txBox="1"/>
          <p:nvPr/>
        </p:nvSpPr>
        <p:spPr>
          <a:xfrm>
            <a:off x="4527524" y="4780590"/>
            <a:ext cx="60937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latin typeface="Palatino Linotype" panose="02040502050505030304" pitchFamily="18" charset="0"/>
              </a:rPr>
              <a:t>Читать онлайн: </a:t>
            </a:r>
            <a:r>
              <a:rPr lang="ru-KZ" sz="2200" b="1" dirty="0">
                <a:latin typeface="Palatino Linotype" panose="02040502050505030304" pitchFamily="18" charset="0"/>
                <a:hlinkClick r:id="rId3"/>
              </a:rPr>
              <a:t>https://ilibrary.ru/text/486/p.1/index.html</a:t>
            </a:r>
            <a:endParaRPr lang="ru-RU" sz="2200" b="1" dirty="0">
              <a:latin typeface="Palatino Linotype" panose="0204050205050503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E6D302-B8F8-B5D1-806B-D4B1632B1EF1}"/>
              </a:ext>
            </a:extLst>
          </p:cNvPr>
          <p:cNvSpPr txBox="1"/>
          <p:nvPr/>
        </p:nvSpPr>
        <p:spPr>
          <a:xfrm>
            <a:off x="4527524" y="5664489"/>
            <a:ext cx="60937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latin typeface="Palatino Linotype" panose="02040502050505030304" pitchFamily="18" charset="0"/>
              </a:rPr>
              <a:t>Слушать онлайн: </a:t>
            </a:r>
            <a:r>
              <a:rPr lang="ru-KZ" sz="2200" b="1" dirty="0">
                <a:latin typeface="Palatino Linotype" panose="02040502050505030304" pitchFamily="18" charset="0"/>
                <a:hlinkClick r:id="rId4"/>
              </a:rPr>
              <a:t>https://adebiportal.kz/ru/audiobooks/view/231</a:t>
            </a:r>
            <a:endParaRPr lang="ru-RU" sz="2200" b="1" dirty="0">
              <a:latin typeface="Palatino Linotype" panose="0204050205050503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C85275-29F7-B31C-7EB4-7524B45457AC}"/>
              </a:ext>
            </a:extLst>
          </p:cNvPr>
          <p:cNvSpPr txBox="1"/>
          <p:nvPr/>
        </p:nvSpPr>
        <p:spPr>
          <a:xfrm>
            <a:off x="4527524" y="1676373"/>
            <a:ext cx="690910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23942"/>
                </a:solidFill>
                <a:latin typeface="Palatino Linotype" panose="02040502050505030304" pitchFamily="18" charset="0"/>
              </a:rPr>
              <a:t>О</a:t>
            </a:r>
            <a:r>
              <a:rPr lang="ru-RU" sz="2400" b="1" dirty="0">
                <a:solidFill>
                  <a:srgbClr val="323942"/>
                </a:solidFill>
                <a:effectLst/>
                <a:latin typeface="Palatino Linotype" panose="02040502050505030304" pitchFamily="18" charset="0"/>
              </a:rPr>
              <a:t>дин из самых романтических рассказов. Летним вечером на морском берегу Бессарабии мудрая, повидавшая на своем веку много горя и радости, старуха Изергиль рассказывает историю своей жизни. В рассказ вплетаются две легенды – о гордом и надменном сыне орла Ларре, и смелом, самоотверженном красавце Данко</a:t>
            </a:r>
            <a:endParaRPr lang="ru-KZ" sz="24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380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A56129C-34B4-D3FE-3EBF-354DD88CDED2}"/>
              </a:ext>
            </a:extLst>
          </p:cNvPr>
          <p:cNvSpPr/>
          <p:nvPr/>
        </p:nvSpPr>
        <p:spPr>
          <a:xfrm>
            <a:off x="360097" y="231913"/>
            <a:ext cx="11471803" cy="639417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https://www.litres.ru/maksim-gorkiy/makar-chudra/chitat-onlayn/</a:t>
            </a:r>
            <a:endParaRPr lang="ru-KZ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273E989-A1D8-8C5D-6620-219B5AAAB4E7}"/>
              </a:ext>
            </a:extLst>
          </p:cNvPr>
          <p:cNvSpPr/>
          <p:nvPr/>
        </p:nvSpPr>
        <p:spPr>
          <a:xfrm>
            <a:off x="947530" y="424070"/>
            <a:ext cx="10296939" cy="1152939"/>
          </a:xfrm>
          <a:prstGeom prst="rect">
            <a:avLst/>
          </a:prstGeom>
          <a:solidFill>
            <a:srgbClr val="5C2A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atin typeface="Palatino Linotype" panose="02040502050505030304" pitchFamily="18" charset="0"/>
              </a:rPr>
              <a:t>«Песня о Соколе»</a:t>
            </a:r>
            <a:endParaRPr lang="ru-KZ" sz="4800" b="1" dirty="0">
              <a:latin typeface="Palatino Linotype" panose="0204050205050503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B66901-9599-60F1-FF0D-BBF588D88C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0" t="3705" r="3784" b="3620"/>
          <a:stretch/>
        </p:blipFill>
        <p:spPr>
          <a:xfrm>
            <a:off x="947530" y="1951630"/>
            <a:ext cx="4821015" cy="39714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324079-A309-F51C-3349-3D6E91DEC797}"/>
              </a:ext>
            </a:extLst>
          </p:cNvPr>
          <p:cNvSpPr txBox="1"/>
          <p:nvPr/>
        </p:nvSpPr>
        <p:spPr>
          <a:xfrm>
            <a:off x="5945613" y="5538408"/>
            <a:ext cx="56496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latin typeface="Palatino Linotype" panose="02040502050505030304" pitchFamily="18" charset="0"/>
              </a:rPr>
              <a:t>Читать онлайн: </a:t>
            </a:r>
            <a:r>
              <a:rPr lang="ru-KZ" sz="2200" b="1" dirty="0">
                <a:latin typeface="Palatino Linotype" panose="02040502050505030304" pitchFamily="18" charset="0"/>
                <a:hlinkClick r:id="rId3"/>
              </a:rPr>
              <a:t>https://ilibrary.ru/text/1330/p.1/index.html</a:t>
            </a:r>
            <a:endParaRPr lang="ru-RU" sz="2200" b="1" dirty="0">
              <a:latin typeface="Palatino Linotype" panose="020405020505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79C761-DD91-90D2-3189-749245FE7410}"/>
              </a:ext>
            </a:extLst>
          </p:cNvPr>
          <p:cNvSpPr txBox="1"/>
          <p:nvPr/>
        </p:nvSpPr>
        <p:spPr>
          <a:xfrm>
            <a:off x="5842285" y="2044817"/>
            <a:ext cx="6136616" cy="327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300" b="1" dirty="0">
                <a:latin typeface="Palatino Linotype" panose="02040502050505030304" pitchFamily="18" charset="0"/>
              </a:rPr>
              <a:t>«Безумству храбрых поём мы песню!»</a:t>
            </a:r>
          </a:p>
          <a:p>
            <a:pPr algn="ctr"/>
            <a:r>
              <a:rPr lang="ru-RU" sz="2300" b="1" dirty="0">
                <a:latin typeface="Palatino Linotype" panose="02040502050505030304" pitchFamily="18" charset="0"/>
              </a:rPr>
              <a:t>«В жизни всегда есть место подвигам», - </a:t>
            </a:r>
          </a:p>
          <a:p>
            <a:pPr algn="ctr"/>
            <a:r>
              <a:rPr lang="ru-RU" sz="2300" b="1" dirty="0">
                <a:latin typeface="Palatino Linotype" panose="02040502050505030304" pitchFamily="18" charset="0"/>
              </a:rPr>
              <a:t>утверждал Горький. Идею подвига,</a:t>
            </a:r>
          </a:p>
          <a:p>
            <a:pPr algn="ctr"/>
            <a:r>
              <a:rPr lang="ru-RU" sz="2300" b="1" dirty="0">
                <a:latin typeface="Palatino Linotype" panose="02040502050505030304" pitchFamily="18" charset="0"/>
              </a:rPr>
              <a:t>возвышенного и благородного, </a:t>
            </a:r>
          </a:p>
          <a:p>
            <a:pPr algn="ctr"/>
            <a:r>
              <a:rPr lang="ru-RU" sz="2300" b="1" dirty="0">
                <a:latin typeface="Palatino Linotype" panose="02040502050505030304" pitchFamily="18" charset="0"/>
              </a:rPr>
              <a:t>он вложил в это произведение.</a:t>
            </a:r>
          </a:p>
          <a:p>
            <a:pPr algn="ctr"/>
            <a:r>
              <a:rPr lang="ru-RU" sz="2300" b="1" dirty="0">
                <a:latin typeface="Palatino Linotype" panose="02040502050505030304" pitchFamily="18" charset="0"/>
              </a:rPr>
              <a:t>Сокол – олицетворение борца,</a:t>
            </a:r>
          </a:p>
          <a:p>
            <a:pPr algn="ctr"/>
            <a:r>
              <a:rPr lang="ru-RU" sz="2300" b="1" dirty="0">
                <a:latin typeface="Palatino Linotype" panose="02040502050505030304" pitchFamily="18" charset="0"/>
              </a:rPr>
              <a:t>храбрость, презрение к смерти,</a:t>
            </a:r>
          </a:p>
          <a:p>
            <a:pPr algn="ctr"/>
            <a:r>
              <a:rPr lang="ru-RU" sz="2300" b="1" dirty="0">
                <a:latin typeface="Palatino Linotype" panose="02040502050505030304" pitchFamily="18" charset="0"/>
              </a:rPr>
              <a:t>ненависть к врагу. «Безумство</a:t>
            </a:r>
          </a:p>
          <a:p>
            <a:pPr algn="ctr"/>
            <a:r>
              <a:rPr lang="ru-RU" sz="2300" b="1" dirty="0">
                <a:latin typeface="Palatino Linotype" panose="02040502050505030304" pitchFamily="18" charset="0"/>
              </a:rPr>
              <a:t>храбрых – вот мудрость жизни!»</a:t>
            </a:r>
            <a:endParaRPr lang="ru-KZ" sz="23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530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A56129C-34B4-D3FE-3EBF-354DD88CDED2}"/>
              </a:ext>
            </a:extLst>
          </p:cNvPr>
          <p:cNvSpPr/>
          <p:nvPr/>
        </p:nvSpPr>
        <p:spPr>
          <a:xfrm>
            <a:off x="360097" y="231913"/>
            <a:ext cx="11471803" cy="639417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https://www.litres.ru/maksim-gorkiy/makar-chudra/chitat-onlayn/</a:t>
            </a:r>
            <a:endParaRPr lang="ru-KZ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273E989-A1D8-8C5D-6620-219B5AAAB4E7}"/>
              </a:ext>
            </a:extLst>
          </p:cNvPr>
          <p:cNvSpPr/>
          <p:nvPr/>
        </p:nvSpPr>
        <p:spPr>
          <a:xfrm>
            <a:off x="947530" y="424070"/>
            <a:ext cx="10296939" cy="1152939"/>
          </a:xfrm>
          <a:prstGeom prst="rect">
            <a:avLst/>
          </a:prstGeom>
          <a:solidFill>
            <a:srgbClr val="5C2A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atin typeface="Palatino Linotype" panose="02040502050505030304" pitchFamily="18" charset="0"/>
              </a:rPr>
              <a:t>«Песня о Буревестнике»</a:t>
            </a:r>
            <a:endParaRPr lang="ru-KZ" sz="4800" b="1" dirty="0">
              <a:latin typeface="Palatino Linotype" panose="0204050205050503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0288E5-DF33-F204-705B-115EA7574F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35" t="37874" r="22174" b="3382"/>
          <a:stretch/>
        </p:blipFill>
        <p:spPr>
          <a:xfrm>
            <a:off x="947530" y="1941443"/>
            <a:ext cx="4675576" cy="43467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BBD550-9533-EEBF-E30B-673C28BC7063}"/>
              </a:ext>
            </a:extLst>
          </p:cNvPr>
          <p:cNvSpPr txBox="1"/>
          <p:nvPr/>
        </p:nvSpPr>
        <p:spPr>
          <a:xfrm>
            <a:off x="5735900" y="5642213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latin typeface="Palatino Linotype" panose="02040502050505030304" pitchFamily="18" charset="0"/>
              </a:rPr>
              <a:t>Читать онлайн: </a:t>
            </a:r>
            <a:r>
              <a:rPr lang="ru-KZ" sz="2200" b="1" dirty="0">
                <a:latin typeface="Palatino Linotype" panose="02040502050505030304" pitchFamily="18" charset="0"/>
                <a:hlinkClick r:id="rId3"/>
              </a:rPr>
              <a:t>https://ilibrary.ru/text/1493/p.1/index.html</a:t>
            </a:r>
            <a:endParaRPr lang="ru-RU" sz="2200" b="1" dirty="0">
              <a:latin typeface="Palatino Linotype" panose="0204050205050503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C93AE3-92DA-1178-4DA5-640DC8AD7D6A}"/>
              </a:ext>
            </a:extLst>
          </p:cNvPr>
          <p:cNvSpPr txBox="1"/>
          <p:nvPr/>
        </p:nvSpPr>
        <p:spPr>
          <a:xfrm>
            <a:off x="5735900" y="1769166"/>
            <a:ext cx="551946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Palatino Linotype" panose="02040502050505030304" pitchFamily="18" charset="0"/>
              </a:rPr>
              <a:t>«Сила гнева, пламя страсти и</a:t>
            </a:r>
          </a:p>
          <a:p>
            <a:pPr algn="ctr"/>
            <a:r>
              <a:rPr lang="ru-RU" sz="2400" b="1" dirty="0">
                <a:latin typeface="Palatino Linotype" panose="02040502050505030304" pitchFamily="18" charset="0"/>
              </a:rPr>
              <a:t>уверенность в Победе» – </a:t>
            </a:r>
          </a:p>
          <a:p>
            <a:pPr algn="ctr"/>
            <a:r>
              <a:rPr lang="ru-RU" sz="2400" b="1" dirty="0">
                <a:latin typeface="Palatino Linotype" panose="02040502050505030304" pitchFamily="18" charset="0"/>
              </a:rPr>
              <a:t>всеми этими качествами обладает</a:t>
            </a:r>
          </a:p>
          <a:p>
            <a:pPr algn="ctr"/>
            <a:r>
              <a:rPr lang="ru-RU" sz="2400" b="1" dirty="0">
                <a:latin typeface="Palatino Linotype" panose="02040502050505030304" pitchFamily="18" charset="0"/>
              </a:rPr>
              <a:t>Буревестник Горького. Автор </a:t>
            </a:r>
          </a:p>
          <a:p>
            <a:pPr algn="ctr"/>
            <a:r>
              <a:rPr lang="ru-RU" sz="2400" b="1" dirty="0">
                <a:latin typeface="Palatino Linotype" panose="02040502050505030304" pitchFamily="18" charset="0"/>
              </a:rPr>
              <a:t>создаёт образ героя-бунтаря, </a:t>
            </a:r>
          </a:p>
          <a:p>
            <a:pPr algn="ctr"/>
            <a:r>
              <a:rPr lang="ru-RU" sz="2400" b="1" dirty="0">
                <a:latin typeface="Palatino Linotype" panose="02040502050505030304" pitchFamily="18" charset="0"/>
              </a:rPr>
              <a:t>такого, каким является</a:t>
            </a:r>
          </a:p>
          <a:p>
            <a:pPr algn="ctr"/>
            <a:r>
              <a:rPr lang="ru-RU" sz="2400" b="1" dirty="0">
                <a:latin typeface="Palatino Linotype" panose="02040502050505030304" pitchFamily="18" charset="0"/>
              </a:rPr>
              <a:t>идеал романтического героя </a:t>
            </a:r>
          </a:p>
          <a:p>
            <a:pPr algn="ctr"/>
            <a:r>
              <a:rPr lang="ru-RU" sz="2400" b="1" dirty="0">
                <a:latin typeface="Palatino Linotype" panose="02040502050505030304" pitchFamily="18" charset="0"/>
              </a:rPr>
              <a:t>писателя – не только </a:t>
            </a:r>
          </a:p>
          <a:p>
            <a:pPr algn="ctr"/>
            <a:r>
              <a:rPr lang="ru-RU" sz="2400" b="1" dirty="0">
                <a:latin typeface="Palatino Linotype" panose="02040502050505030304" pitchFamily="18" charset="0"/>
              </a:rPr>
              <a:t>свободолюбивого,</a:t>
            </a:r>
          </a:p>
          <a:p>
            <a:pPr algn="ctr"/>
            <a:r>
              <a:rPr lang="ru-RU" sz="2400" b="1" dirty="0">
                <a:latin typeface="Palatino Linotype" panose="02040502050505030304" pitchFamily="18" charset="0"/>
              </a:rPr>
              <a:t>но и обладающего волей к Победе</a:t>
            </a:r>
            <a:endParaRPr lang="ru-KZ" sz="24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9535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603</TotalTime>
  <Words>474</Words>
  <Application>Microsoft Office PowerPoint</Application>
  <PresentationFormat>Широкоэкранный</PresentationFormat>
  <Paragraphs>50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Palatino Linotype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student</dc:creator>
  <cp:lastModifiedBy>student</cp:lastModifiedBy>
  <cp:revision>11</cp:revision>
  <dcterms:created xsi:type="dcterms:W3CDTF">2023-03-14T07:35:11Z</dcterms:created>
  <dcterms:modified xsi:type="dcterms:W3CDTF">2023-03-27T08:10:18Z</dcterms:modified>
</cp:coreProperties>
</file>