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7" d="100"/>
          <a:sy n="77" d="100"/>
        </p:scale>
        <p:origin x="-378" y="-2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69BAE68B-246B-43F8-AA02-702EBCCBA3B2}" type="datetimeFigureOut">
              <a:rPr lang="ru-RU" smtClean="0"/>
              <a:t>13.01.2023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D5E7D4-A47A-4615-B165-8FCB4FA39BD6}" type="slidenum">
              <a:rPr lang="ru-RU" smtClean="0"/>
              <a:t>‹#›</a:t>
            </a:fld>
            <a:endParaRPr lang="ru-RU"/>
          </a:p>
        </p:txBody>
      </p:sp>
    </p:spTree>
    <p:extLst>
      <p:ext uri="{BB962C8B-B14F-4D97-AF65-F5344CB8AC3E}">
        <p14:creationId xmlns:p14="http://schemas.microsoft.com/office/powerpoint/2010/main" val="3392451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9BAE68B-246B-43F8-AA02-702EBCCBA3B2}" type="datetimeFigureOut">
              <a:rPr lang="ru-RU" smtClean="0"/>
              <a:t>13.01.2023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D5E7D4-A47A-4615-B165-8FCB4FA39BD6}" type="slidenum">
              <a:rPr lang="ru-RU" smtClean="0"/>
              <a:t>‹#›</a:t>
            </a:fld>
            <a:endParaRPr lang="ru-RU"/>
          </a:p>
        </p:txBody>
      </p:sp>
    </p:spTree>
    <p:extLst>
      <p:ext uri="{BB962C8B-B14F-4D97-AF65-F5344CB8AC3E}">
        <p14:creationId xmlns:p14="http://schemas.microsoft.com/office/powerpoint/2010/main" val="225833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9BAE68B-246B-43F8-AA02-702EBCCBA3B2}" type="datetimeFigureOut">
              <a:rPr lang="ru-RU" smtClean="0"/>
              <a:t>13.01.2023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D5E7D4-A47A-4615-B165-8FCB4FA39BD6}" type="slidenum">
              <a:rPr lang="ru-RU" smtClean="0"/>
              <a:t>‹#›</a:t>
            </a:fld>
            <a:endParaRPr lang="ru-RU"/>
          </a:p>
        </p:txBody>
      </p:sp>
    </p:spTree>
    <p:extLst>
      <p:ext uri="{BB962C8B-B14F-4D97-AF65-F5344CB8AC3E}">
        <p14:creationId xmlns:p14="http://schemas.microsoft.com/office/powerpoint/2010/main" val="3603134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69BAE68B-246B-43F8-AA02-702EBCCBA3B2}" type="datetimeFigureOut">
              <a:rPr lang="ru-RU" smtClean="0"/>
              <a:t>13.01.2023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DD5E7D4-A47A-4615-B165-8FCB4FA39BD6}" type="slidenum">
              <a:rPr lang="ru-RU" smtClean="0"/>
              <a:t>‹#›</a:t>
            </a:fld>
            <a:endParaRPr lang="ru-RU"/>
          </a:p>
        </p:txBody>
      </p:sp>
    </p:spTree>
    <p:extLst>
      <p:ext uri="{BB962C8B-B14F-4D97-AF65-F5344CB8AC3E}">
        <p14:creationId xmlns:p14="http://schemas.microsoft.com/office/powerpoint/2010/main" val="2398277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69BAE68B-246B-43F8-AA02-702EBCCBA3B2}" type="datetimeFigureOut">
              <a:rPr lang="ru-RU" smtClean="0"/>
              <a:t>13.01.2023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DD5E7D4-A47A-4615-B165-8FCB4FA39BD6}" type="slidenum">
              <a:rPr lang="ru-RU" smtClean="0"/>
              <a:t>‹#›</a:t>
            </a:fld>
            <a:endParaRPr lang="ru-RU"/>
          </a:p>
        </p:txBody>
      </p:sp>
    </p:spTree>
    <p:extLst>
      <p:ext uri="{BB962C8B-B14F-4D97-AF65-F5344CB8AC3E}">
        <p14:creationId xmlns:p14="http://schemas.microsoft.com/office/powerpoint/2010/main" val="3914725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9BAE68B-246B-43F8-AA02-702EBCCBA3B2}" type="datetimeFigureOut">
              <a:rPr lang="ru-RU" smtClean="0"/>
              <a:t>13.01.2023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DD5E7D4-A47A-4615-B165-8FCB4FA39BD6}" type="slidenum">
              <a:rPr lang="ru-RU" smtClean="0"/>
              <a:t>‹#›</a:t>
            </a:fld>
            <a:endParaRPr lang="ru-RU"/>
          </a:p>
        </p:txBody>
      </p:sp>
    </p:spTree>
    <p:extLst>
      <p:ext uri="{BB962C8B-B14F-4D97-AF65-F5344CB8AC3E}">
        <p14:creationId xmlns:p14="http://schemas.microsoft.com/office/powerpoint/2010/main" val="497382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BAE68B-246B-43F8-AA02-702EBCCBA3B2}" type="datetimeFigureOut">
              <a:rPr lang="ru-RU" smtClean="0"/>
              <a:t>13.01.2023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DD5E7D4-A47A-4615-B165-8FCB4FA39BD6}" type="slidenum">
              <a:rPr lang="ru-RU" smtClean="0"/>
              <a:t>‹#›</a:t>
            </a:fld>
            <a:endParaRPr lang="ru-RU"/>
          </a:p>
        </p:txBody>
      </p:sp>
    </p:spTree>
    <p:extLst>
      <p:ext uri="{BB962C8B-B14F-4D97-AF65-F5344CB8AC3E}">
        <p14:creationId xmlns:p14="http://schemas.microsoft.com/office/powerpoint/2010/main" val="2476310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69BAE68B-246B-43F8-AA02-702EBCCBA3B2}" type="datetimeFigureOut">
              <a:rPr lang="ru-RU" smtClean="0"/>
              <a:t>13.01.2023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DD5E7D4-A47A-4615-B165-8FCB4FA39BD6}" type="slidenum">
              <a:rPr lang="ru-RU" smtClean="0"/>
              <a:t>‹#›</a:t>
            </a:fld>
            <a:endParaRPr lang="ru-RU"/>
          </a:p>
        </p:txBody>
      </p:sp>
    </p:spTree>
    <p:extLst>
      <p:ext uri="{BB962C8B-B14F-4D97-AF65-F5344CB8AC3E}">
        <p14:creationId xmlns:p14="http://schemas.microsoft.com/office/powerpoint/2010/main" val="1048939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69BAE68B-246B-43F8-AA02-702EBCCBA3B2}" type="datetimeFigureOut">
              <a:rPr lang="ru-RU" smtClean="0"/>
              <a:t>13.01.2023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DD5E7D4-A47A-4615-B165-8FCB4FA39BD6}" type="slidenum">
              <a:rPr lang="ru-RU" smtClean="0"/>
              <a:t>‹#›</a:t>
            </a:fld>
            <a:endParaRPr lang="ru-RU"/>
          </a:p>
        </p:txBody>
      </p:sp>
    </p:spTree>
    <p:extLst>
      <p:ext uri="{BB962C8B-B14F-4D97-AF65-F5344CB8AC3E}">
        <p14:creationId xmlns:p14="http://schemas.microsoft.com/office/powerpoint/2010/main" val="2967732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9BAE68B-246B-43F8-AA02-702EBCCBA3B2}" type="datetimeFigureOut">
              <a:rPr lang="ru-RU" smtClean="0"/>
              <a:t>13.01.2023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D5E7D4-A47A-4615-B165-8FCB4FA39BD6}" type="slidenum">
              <a:rPr lang="ru-RU" smtClean="0"/>
              <a:t>‹#›</a:t>
            </a:fld>
            <a:endParaRPr lang="ru-RU"/>
          </a:p>
        </p:txBody>
      </p:sp>
    </p:spTree>
    <p:extLst>
      <p:ext uri="{BB962C8B-B14F-4D97-AF65-F5344CB8AC3E}">
        <p14:creationId xmlns:p14="http://schemas.microsoft.com/office/powerpoint/2010/main" val="690697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9BAE68B-246B-43F8-AA02-702EBCCBA3B2}" type="datetimeFigureOut">
              <a:rPr lang="ru-RU" smtClean="0"/>
              <a:t>13.01.2023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D5E7D4-A47A-4615-B165-8FCB4FA39BD6}"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61039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9BAE68B-246B-43F8-AA02-702EBCCBA3B2}" type="datetimeFigureOut">
              <a:rPr lang="ru-RU" smtClean="0"/>
              <a:t>13.01.2023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D5E7D4-A47A-4615-B165-8FCB4FA39BD6}" type="slidenum">
              <a:rPr lang="ru-RU" smtClean="0"/>
              <a:t>‹#›</a:t>
            </a:fld>
            <a:endParaRPr lang="ru-RU"/>
          </a:p>
        </p:txBody>
      </p:sp>
    </p:spTree>
    <p:extLst>
      <p:ext uri="{BB962C8B-B14F-4D97-AF65-F5344CB8AC3E}">
        <p14:creationId xmlns:p14="http://schemas.microsoft.com/office/powerpoint/2010/main" val="4111873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9BAE68B-246B-43F8-AA02-702EBCCBA3B2}" type="datetimeFigureOut">
              <a:rPr lang="ru-RU" smtClean="0"/>
              <a:t>13.01.2023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D5E7D4-A47A-4615-B165-8FCB4FA39BD6}"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97585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9BAE68B-246B-43F8-AA02-702EBCCBA3B2}" type="datetimeFigureOut">
              <a:rPr lang="ru-RU" smtClean="0"/>
              <a:t>13.01.2023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D5E7D4-A47A-4615-B165-8FCB4FA39BD6}" type="slidenum">
              <a:rPr lang="ru-RU" smtClean="0"/>
              <a:t>‹#›</a:t>
            </a:fld>
            <a:endParaRPr lang="ru-RU"/>
          </a:p>
        </p:txBody>
      </p:sp>
    </p:spTree>
    <p:extLst>
      <p:ext uri="{BB962C8B-B14F-4D97-AF65-F5344CB8AC3E}">
        <p14:creationId xmlns:p14="http://schemas.microsoft.com/office/powerpoint/2010/main" val="4306898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9BAE68B-246B-43F8-AA02-702EBCCBA3B2}" type="datetimeFigureOut">
              <a:rPr lang="ru-RU" smtClean="0"/>
              <a:t>13.01.2023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D5E7D4-A47A-4615-B165-8FCB4FA39BD6}" type="slidenum">
              <a:rPr lang="ru-RU" smtClean="0"/>
              <a:t>‹#›</a:t>
            </a:fld>
            <a:endParaRPr lang="ru-RU"/>
          </a:p>
        </p:txBody>
      </p:sp>
    </p:spTree>
    <p:extLst>
      <p:ext uri="{BB962C8B-B14F-4D97-AF65-F5344CB8AC3E}">
        <p14:creationId xmlns:p14="http://schemas.microsoft.com/office/powerpoint/2010/main" val="3017716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9BAE68B-246B-43F8-AA02-702EBCCBA3B2}" type="datetimeFigureOut">
              <a:rPr lang="ru-RU" smtClean="0"/>
              <a:t>13.01.2023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DD5E7D4-A47A-4615-B165-8FCB4FA39BD6}" type="slidenum">
              <a:rPr lang="ru-RU" smtClean="0"/>
              <a:t>‹#›</a:t>
            </a:fld>
            <a:endParaRPr lang="ru-RU"/>
          </a:p>
        </p:txBody>
      </p:sp>
    </p:spTree>
    <p:extLst>
      <p:ext uri="{BB962C8B-B14F-4D97-AF65-F5344CB8AC3E}">
        <p14:creationId xmlns:p14="http://schemas.microsoft.com/office/powerpoint/2010/main" val="1493737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9BAE68B-246B-43F8-AA02-702EBCCBA3B2}" type="datetimeFigureOut">
              <a:rPr lang="ru-RU" smtClean="0"/>
              <a:t>13.01.2023</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DD5E7D4-A47A-4615-B165-8FCB4FA39BD6}" type="slidenum">
              <a:rPr lang="ru-RU" smtClean="0"/>
              <a:t>‹#›</a:t>
            </a:fld>
            <a:endParaRPr lang="ru-RU"/>
          </a:p>
        </p:txBody>
      </p:sp>
    </p:spTree>
    <p:extLst>
      <p:ext uri="{BB962C8B-B14F-4D97-AF65-F5344CB8AC3E}">
        <p14:creationId xmlns:p14="http://schemas.microsoft.com/office/powerpoint/2010/main" val="2139806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xmlns="" id="{AEFE86FB-B726-B831-E488-49801925D375}"/>
              </a:ext>
            </a:extLst>
          </p:cNvPr>
          <p:cNvSpPr/>
          <p:nvPr/>
        </p:nvSpPr>
        <p:spPr>
          <a:xfrm>
            <a:off x="1115587" y="1363822"/>
            <a:ext cx="8291052" cy="1446550"/>
          </a:xfrm>
          <a:prstGeom prst="rect">
            <a:avLst/>
          </a:prstGeom>
          <a:noFill/>
        </p:spPr>
        <p:txBody>
          <a:bodyPr wrap="none" lIns="91440" tIns="45720" rIns="91440" bIns="45720">
            <a:spAutoFit/>
          </a:bodyPr>
          <a:lstStyle/>
          <a:p>
            <a:pPr algn="ctr"/>
            <a:r>
              <a:rPr lang="kk-KZ" sz="4400" b="1" i="1" cap="none" spc="50" dirty="0">
                <a:ln w="0"/>
                <a:solidFill>
                  <a:schemeClr val="accent3">
                    <a:lumMod val="75000"/>
                  </a:schemeClr>
                </a:solidFill>
                <a:effectLst>
                  <a:innerShdw blurRad="63500" dist="50800" dir="13500000">
                    <a:srgbClr val="000000">
                      <a:alpha val="50000"/>
                    </a:srgbClr>
                  </a:innerShdw>
                </a:effectLst>
              </a:rPr>
              <a:t>Оқушыларға кәсіптік бағдар</a:t>
            </a:r>
          </a:p>
          <a:p>
            <a:pPr algn="ctr"/>
            <a:r>
              <a:rPr lang="kk-KZ" sz="4400" b="1" i="1" cap="none" spc="50" dirty="0">
                <a:ln w="0"/>
                <a:solidFill>
                  <a:schemeClr val="accent3">
                    <a:lumMod val="75000"/>
                  </a:schemeClr>
                </a:solidFill>
                <a:effectLst>
                  <a:innerShdw blurRad="63500" dist="50800" dir="13500000">
                    <a:srgbClr val="000000">
                      <a:alpha val="50000"/>
                    </a:srgbClr>
                  </a:innerShdw>
                </a:effectLst>
              </a:rPr>
              <a:t> беру бойынша ұсыныстар</a:t>
            </a:r>
            <a:endParaRPr lang="ru-RU" sz="4400" b="1" i="1" cap="none" spc="50" dirty="0">
              <a:ln w="0"/>
              <a:solidFill>
                <a:schemeClr val="accent3">
                  <a:lumMod val="75000"/>
                </a:schemeClr>
              </a:solidFill>
              <a:effectLst>
                <a:innerShdw blurRad="63500" dist="50800" dir="13500000">
                  <a:srgbClr val="000000">
                    <a:alpha val="50000"/>
                  </a:srgbClr>
                </a:innerShdw>
              </a:effectLst>
            </a:endParaRPr>
          </a:p>
        </p:txBody>
      </p:sp>
      <p:pic>
        <p:nvPicPr>
          <p:cNvPr id="6" name="Рисунок 5">
            <a:extLst>
              <a:ext uri="{FF2B5EF4-FFF2-40B4-BE49-F238E27FC236}">
                <a16:creationId xmlns:a16="http://schemas.microsoft.com/office/drawing/2014/main" xmlns="" id="{D040B0A9-C207-287B-BA18-A6F744E6C05E}"/>
              </a:ext>
            </a:extLst>
          </p:cNvPr>
          <p:cNvPicPr>
            <a:picLocks noChangeAspect="1"/>
          </p:cNvPicPr>
          <p:nvPr/>
        </p:nvPicPr>
        <p:blipFill>
          <a:blip r:embed="rId2"/>
          <a:stretch>
            <a:fillRect/>
          </a:stretch>
        </p:blipFill>
        <p:spPr>
          <a:xfrm>
            <a:off x="1457739" y="3428999"/>
            <a:ext cx="7948899" cy="2163417"/>
          </a:xfrm>
          <a:prstGeom prst="rect">
            <a:avLst/>
          </a:prstGeom>
        </p:spPr>
      </p:pic>
    </p:spTree>
    <p:extLst>
      <p:ext uri="{BB962C8B-B14F-4D97-AF65-F5344CB8AC3E}">
        <p14:creationId xmlns:p14="http://schemas.microsoft.com/office/powerpoint/2010/main" val="910887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DCA9DA0D-F08C-C21A-B4D5-9373DB67DE4A}"/>
              </a:ext>
            </a:extLst>
          </p:cNvPr>
          <p:cNvSpPr txBox="1"/>
          <p:nvPr/>
        </p:nvSpPr>
        <p:spPr>
          <a:xfrm>
            <a:off x="556591" y="689113"/>
            <a:ext cx="9170505" cy="6524863"/>
          </a:xfrm>
          <a:prstGeom prst="rect">
            <a:avLst/>
          </a:prstGeom>
          <a:noFill/>
        </p:spPr>
        <p:txBody>
          <a:bodyPr wrap="square" rtlCol="0">
            <a:spAutoFit/>
          </a:bodyPr>
          <a:lstStyle/>
          <a:p>
            <a:r>
              <a:rPr lang="kk-KZ" sz="1800" b="1" dirty="0">
                <a:solidFill>
                  <a:srgbClr val="000000"/>
                </a:solidFill>
                <a:effectLst/>
                <a:latin typeface="Times New Roman" panose="02020603050405020304" pitchFamily="18" charset="0"/>
                <a:ea typeface="Calibri" panose="020F0502020204030204" pitchFamily="34" charset="0"/>
              </a:rPr>
              <a:t>	</a:t>
            </a:r>
            <a:r>
              <a:rPr lang="kk-KZ" sz="2000" b="1" i="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Мамандық таңдау </a:t>
            </a:r>
            <a:r>
              <a:rPr lang="kk-KZ" sz="2000" i="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адам өміріндегі ең маңызды шешімдердің бірі болып табылады. Бұл белгілі бір тұлғаның мінез-құлқының, ұмтылысының, тілегінің және өмір салтының айнасы. Әдетте, бұл маңызды шешім жас кезде, мектепте оқып жүрген шақта қабылданады.</a:t>
            </a:r>
            <a:endParaRPr lang="kk-KZ" sz="2000" i="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kk-KZ" sz="2000" i="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algn="just"/>
            <a:r>
              <a:rPr lang="kk-KZ" sz="2000" i="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a:t>
            </a:r>
            <a:r>
              <a:rPr lang="kk-KZ" sz="2000" i="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Негі­зін­де, мамандық таңдауда үш бас­таманы жадыңда ұстанғаның жөн: </a:t>
            </a:r>
          </a:p>
          <a:p>
            <a:pPr algn="just"/>
            <a:r>
              <a:rPr lang="kk-KZ" sz="2000" b="1" i="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«Қа­лай­­мын»,  «Қолымнан келеді» және «Қажет»</a:t>
            </a:r>
            <a:r>
              <a:rPr lang="kk-KZ" sz="2000" b="1" i="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a:t>
            </a:r>
            <a:r>
              <a:rPr lang="kk-KZ" sz="2000" i="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Яғни сенің таңдаған мамандығың өзіңнің мінез-құлқыңа сай келуін қадағала, қолыңнан келетін іске ұмтыл, заман талабына сай, сұранысқа ие мамандықты да таңдаған дұрыс, жеке өзіңнің пікірің маңызды, жүрек қалауыңа сүйене отырып шешім қабылда.</a:t>
            </a:r>
            <a:r>
              <a:rPr lang="kk-KZ" sz="2000" b="1" i="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Сонымен мамандықты қалай таңдау керек?</a:t>
            </a:r>
          </a:p>
          <a:p>
            <a:pPr algn="just"/>
            <a:endParaRPr lang="ru-RU" sz="2000" i="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r>
              <a:rPr lang="ru-RU" sz="2000" b="1" i="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sz="2000" b="1" i="1" dirty="0">
                <a:solidFill>
                  <a:srgbClr val="7030A0"/>
                </a:solidFill>
                <a:effectLst/>
                <a:latin typeface="Times New Roman" panose="02020603050405020304" pitchFamily="18" charset="0"/>
                <a:ea typeface="Times New Roman" panose="02020603050405020304" pitchFamily="18" charset="0"/>
              </a:rPr>
              <a:t>1. Бейімділігіңізді ескеріңіз!</a:t>
            </a:r>
            <a:r>
              <a:rPr lang="kk-KZ" sz="2000" i="1" dirty="0">
                <a:solidFill>
                  <a:srgbClr val="7030A0"/>
                </a:solidFill>
                <a:effectLst/>
                <a:latin typeface="Times New Roman" panose="02020603050405020304" pitchFamily="18" charset="0"/>
                <a:ea typeface="Times New Roman" panose="02020603050405020304" pitchFamily="18" charset="0"/>
              </a:rPr>
              <a:t/>
            </a:r>
            <a:br>
              <a:rPr lang="kk-KZ" sz="2000" i="1" dirty="0">
                <a:solidFill>
                  <a:srgbClr val="7030A0"/>
                </a:solidFill>
                <a:effectLst/>
                <a:latin typeface="Times New Roman" panose="02020603050405020304" pitchFamily="18" charset="0"/>
                <a:ea typeface="Times New Roman" panose="02020603050405020304" pitchFamily="18" charset="0"/>
              </a:rPr>
            </a:br>
            <a:r>
              <a:rPr lang="kk-KZ" sz="2000" i="1" dirty="0">
                <a:solidFill>
                  <a:srgbClr val="7030A0"/>
                </a:solidFill>
                <a:effectLst/>
                <a:latin typeface="Times New Roman" panose="02020603050405020304" pitchFamily="18" charset="0"/>
                <a:ea typeface="Times New Roman" panose="02020603050405020304" pitchFamily="18" charset="0"/>
              </a:rPr>
              <a:t/>
            </a:r>
            <a:br>
              <a:rPr lang="kk-KZ" sz="2000" i="1" dirty="0">
                <a:solidFill>
                  <a:srgbClr val="7030A0"/>
                </a:solidFill>
                <a:effectLst/>
                <a:latin typeface="Times New Roman" panose="02020603050405020304" pitchFamily="18" charset="0"/>
                <a:ea typeface="Times New Roman" panose="02020603050405020304" pitchFamily="18" charset="0"/>
              </a:rPr>
            </a:br>
            <a:r>
              <a:rPr lang="kk-KZ" sz="2000" i="1" dirty="0">
                <a:solidFill>
                  <a:srgbClr val="7030A0"/>
                </a:solidFill>
                <a:effectLst/>
                <a:latin typeface="Times New Roman" panose="02020603050405020304" pitchFamily="18" charset="0"/>
                <a:ea typeface="Times New Roman" panose="02020603050405020304" pitchFamily="18" charset="0"/>
              </a:rPr>
              <a:t>	Бастапқыда өз қызығушылығыңызға назар аударыңыз. Немен айналысқыңыз келеді? Қандай пәндер ұнайды? Бос уақытыңызда немен айналысқанды жақсы көресіз? Адамдармен, әсіресе, бөгде адамдармен оңай тіл табыса аласыз ба? Көптеген нәрсе сіздің бейімділігіңізге байланысты.</a:t>
            </a:r>
            <a:endParaRPr lang="ru-RU" sz="2000" i="1" dirty="0">
              <a:solidFill>
                <a:srgbClr val="7030A0"/>
              </a:solidFill>
              <a:effectLst/>
              <a:latin typeface="Times New Roman" panose="02020603050405020304" pitchFamily="18" charset="0"/>
              <a:ea typeface="Times New Roman" panose="02020603050405020304" pitchFamily="18" charset="0"/>
            </a:endParaRPr>
          </a:p>
          <a:p>
            <a:endParaRPr lang="ru-RU" sz="2000" b="1" i="1"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kk-KZ"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261372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74D5E60C-2876-1C66-4975-8BB71FF89628}"/>
              </a:ext>
            </a:extLst>
          </p:cNvPr>
          <p:cNvSpPr txBox="1"/>
          <p:nvPr/>
        </p:nvSpPr>
        <p:spPr>
          <a:xfrm>
            <a:off x="225285" y="438437"/>
            <a:ext cx="9819863" cy="5981125"/>
          </a:xfrm>
          <a:prstGeom prst="rect">
            <a:avLst/>
          </a:prstGeom>
          <a:noFill/>
        </p:spPr>
        <p:txBody>
          <a:bodyPr wrap="square" rtlCol="0">
            <a:spAutoFit/>
          </a:bodyPr>
          <a:lstStyle/>
          <a:p>
            <a:r>
              <a:rPr lang="kk-KZ" sz="2000" b="1" i="1" dirty="0">
                <a:solidFill>
                  <a:srgbClr val="7030A0"/>
                </a:solidFill>
                <a:effectLst/>
                <a:latin typeface="Times New Roman" panose="02020603050405020304" pitchFamily="18" charset="0"/>
                <a:ea typeface="Times New Roman" panose="02020603050405020304" pitchFamily="18" charset="0"/>
              </a:rPr>
              <a:t>2. Дұрыс шешім қабылдауға тырысыңыз!</a:t>
            </a:r>
            <a:br>
              <a:rPr lang="kk-KZ" sz="2000" b="1" i="1" dirty="0">
                <a:solidFill>
                  <a:srgbClr val="7030A0"/>
                </a:solidFill>
                <a:effectLst/>
                <a:latin typeface="Times New Roman" panose="02020603050405020304" pitchFamily="18" charset="0"/>
                <a:ea typeface="Times New Roman" panose="02020603050405020304" pitchFamily="18" charset="0"/>
              </a:rPr>
            </a:br>
            <a:r>
              <a:rPr lang="kk-KZ" sz="2000" i="1" dirty="0">
                <a:solidFill>
                  <a:srgbClr val="7030A0"/>
                </a:solidFill>
                <a:effectLst/>
                <a:latin typeface="Times New Roman" panose="02020603050405020304" pitchFamily="18" charset="0"/>
                <a:ea typeface="Times New Roman" panose="02020603050405020304" pitchFamily="18" charset="0"/>
              </a:rPr>
              <a:t>	Бұл таңдауды өз бетіңізше жасау керектігін саналы түрде ұғыныңыз. Ата-аналардың, достарыңыздың ықпалынан шыға алмай қалмаңыз. Олар не айтса да, бұл – тек сіздің тағдырыңыз.</a:t>
            </a:r>
          </a:p>
          <a:p>
            <a:endParaRPr lang="ru-RU" sz="2000" i="1" dirty="0">
              <a:solidFill>
                <a:srgbClr val="7030A0"/>
              </a:solidFill>
              <a:effectLst/>
              <a:latin typeface="Times New Roman" panose="02020603050405020304" pitchFamily="18" charset="0"/>
              <a:ea typeface="Times New Roman" panose="02020603050405020304" pitchFamily="18" charset="0"/>
            </a:endParaRPr>
          </a:p>
          <a:p>
            <a:pPr algn="l">
              <a:spcAft>
                <a:spcPts val="750"/>
              </a:spcAft>
            </a:pPr>
            <a:r>
              <a:rPr lang="kk-KZ" sz="2000" b="1" i="1" dirty="0">
                <a:solidFill>
                  <a:srgbClr val="7030A0"/>
                </a:solidFill>
                <a:effectLst/>
                <a:latin typeface="Times New Roman" panose="02020603050405020304" pitchFamily="18" charset="0"/>
                <a:ea typeface="Times New Roman" panose="02020603050405020304" pitchFamily="18" charset="0"/>
              </a:rPr>
              <a:t>3. Мамандық таңдауда өзіңіздің физикалық ерекшеліктеріңізді, кемшіліктеріңізді ескеріңіз!</a:t>
            </a:r>
            <a:endParaRPr lang="ru-RU" sz="2000" b="1" i="1" dirty="0">
              <a:solidFill>
                <a:srgbClr val="7030A0"/>
              </a:solidFill>
              <a:effectLst/>
              <a:latin typeface="Times New Roman" panose="02020603050405020304" pitchFamily="18" charset="0"/>
              <a:ea typeface="Times New Roman" panose="02020603050405020304" pitchFamily="18" charset="0"/>
            </a:endParaRPr>
          </a:p>
          <a:p>
            <a:pPr algn="just"/>
            <a:r>
              <a:rPr lang="kk-KZ" sz="2000" i="1" dirty="0">
                <a:solidFill>
                  <a:srgbClr val="7030A0"/>
                </a:solidFill>
                <a:effectLst/>
                <a:latin typeface="Times New Roman" panose="02020603050405020304" pitchFamily="18" charset="0"/>
                <a:ea typeface="Calibri" panose="020F0502020204030204" pitchFamily="34" charset="0"/>
              </a:rPr>
              <a:t>	Денсаулық жағдайларына байланысты тыйым салынған мамандықтар болуы мүмкін. Мұндай мамандықтар көп емес, оларға негізінде қандай да бір физиологиялық жүйеге ұзақ ауыртпалықты талап ететін мамандықтар жатады. Компьютер мамандары көздеріне, ал ұшқыштар – жүректеріне ауыртпалық түсіреді.</a:t>
            </a:r>
            <a:br>
              <a:rPr lang="kk-KZ" sz="2000" i="1" dirty="0">
                <a:solidFill>
                  <a:srgbClr val="7030A0"/>
                </a:solidFill>
                <a:effectLst/>
                <a:latin typeface="Times New Roman" panose="02020603050405020304" pitchFamily="18" charset="0"/>
                <a:ea typeface="Calibri" panose="020F0502020204030204" pitchFamily="34" charset="0"/>
              </a:rPr>
            </a:br>
            <a:endParaRPr lang="kk-KZ" sz="2000" i="1" dirty="0">
              <a:solidFill>
                <a:srgbClr val="7030A0"/>
              </a:solidFill>
              <a:effectLst/>
              <a:latin typeface="Times New Roman" panose="02020603050405020304" pitchFamily="18" charset="0"/>
              <a:ea typeface="Calibri" panose="020F0502020204030204" pitchFamily="34" charset="0"/>
            </a:endParaRPr>
          </a:p>
          <a:p>
            <a:r>
              <a:rPr lang="kk-KZ" sz="2000" b="1" i="1" dirty="0">
                <a:solidFill>
                  <a:srgbClr val="7030A0"/>
                </a:solidFill>
                <a:effectLst/>
                <a:latin typeface="Times New Roman" panose="02020603050405020304" pitchFamily="18" charset="0"/>
                <a:ea typeface="Calibri" panose="020F0502020204030204" pitchFamily="34" charset="0"/>
              </a:rPr>
              <a:t>4.  Мамандық таңдағанда оның болашағын да ескергеніңіз жөн!</a:t>
            </a:r>
          </a:p>
          <a:p>
            <a:r>
              <a:rPr lang="kk-KZ" sz="2000" i="1" dirty="0">
                <a:solidFill>
                  <a:srgbClr val="7030A0"/>
                </a:solidFill>
                <a:latin typeface="Times New Roman" panose="02020603050405020304" pitchFamily="18" charset="0"/>
                <a:ea typeface="Calibri" panose="020F0502020204030204" pitchFamily="34" charset="0"/>
              </a:rPr>
              <a:t>	</a:t>
            </a:r>
            <a:r>
              <a:rPr lang="kk-KZ" sz="2000" i="1" dirty="0">
                <a:solidFill>
                  <a:srgbClr val="7030A0"/>
                </a:solidFill>
                <a:effectLst/>
                <a:latin typeface="Times New Roman" panose="02020603050405020304" pitchFamily="18" charset="0"/>
                <a:ea typeface="Calibri" panose="020F0502020204030204" pitchFamily="34" charset="0"/>
              </a:rPr>
              <a:t> Себебі, технология тез дамып келе жатыр, соның салдарынан бүгін керек мамандық ертең қажетсіз болып та қалуы мүмкін. Сол себепті болашағы бар саланы таңдауға кеңес береміз.</a:t>
            </a:r>
            <a:br>
              <a:rPr lang="kk-KZ" sz="2000" i="1" dirty="0">
                <a:solidFill>
                  <a:srgbClr val="7030A0"/>
                </a:solidFill>
                <a:effectLst/>
                <a:latin typeface="Times New Roman" panose="02020603050405020304" pitchFamily="18" charset="0"/>
                <a:ea typeface="Calibri" panose="020F0502020204030204" pitchFamily="34" charset="0"/>
              </a:rPr>
            </a:br>
            <a:r>
              <a:rPr lang="kk-KZ" sz="2000" i="1" dirty="0">
                <a:solidFill>
                  <a:srgbClr val="7030A0"/>
                </a:solidFill>
                <a:effectLst/>
                <a:latin typeface="Times New Roman" panose="02020603050405020304" pitchFamily="18" charset="0"/>
                <a:ea typeface="Calibri" panose="020F0502020204030204" pitchFamily="34" charset="0"/>
              </a:rPr>
              <a:t/>
            </a:r>
            <a:br>
              <a:rPr lang="kk-KZ" sz="2000" i="1" dirty="0">
                <a:solidFill>
                  <a:srgbClr val="7030A0"/>
                </a:solidFill>
                <a:effectLst/>
                <a:latin typeface="Times New Roman" panose="02020603050405020304" pitchFamily="18" charset="0"/>
                <a:ea typeface="Calibri" panose="020F0502020204030204" pitchFamily="34" charset="0"/>
              </a:rPr>
            </a:br>
            <a:r>
              <a:rPr lang="kk-KZ" sz="1800" dirty="0">
                <a:solidFill>
                  <a:srgbClr val="000000"/>
                </a:solidFill>
                <a:effectLst/>
                <a:latin typeface="Times New Roman" panose="02020603050405020304" pitchFamily="18" charset="0"/>
                <a:ea typeface="Calibri" panose="020F0502020204030204" pitchFamily="34" charset="0"/>
              </a:rPr>
              <a:t/>
            </a:r>
            <a:br>
              <a:rPr lang="kk-KZ" sz="1800" dirty="0">
                <a:solidFill>
                  <a:srgbClr val="000000"/>
                </a:solidFill>
                <a:effectLst/>
                <a:latin typeface="Times New Roman" panose="02020603050405020304" pitchFamily="18" charset="0"/>
                <a:ea typeface="Calibri" panose="020F0502020204030204" pitchFamily="34" charset="0"/>
              </a:rPr>
            </a:br>
            <a:endParaRPr lang="ru-RU" dirty="0"/>
          </a:p>
        </p:txBody>
      </p:sp>
    </p:spTree>
    <p:extLst>
      <p:ext uri="{BB962C8B-B14F-4D97-AF65-F5344CB8AC3E}">
        <p14:creationId xmlns:p14="http://schemas.microsoft.com/office/powerpoint/2010/main" val="2730857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43B1C8EF-3998-01DB-F9E3-213CB3EDD347}"/>
              </a:ext>
            </a:extLst>
          </p:cNvPr>
          <p:cNvSpPr txBox="1"/>
          <p:nvPr/>
        </p:nvSpPr>
        <p:spPr>
          <a:xfrm>
            <a:off x="636104" y="660879"/>
            <a:ext cx="9037983" cy="2867580"/>
          </a:xfrm>
          <a:prstGeom prst="rect">
            <a:avLst/>
          </a:prstGeom>
          <a:noFill/>
        </p:spPr>
        <p:txBody>
          <a:bodyPr wrap="square" rtlCol="0">
            <a:spAutoFit/>
          </a:bodyPr>
          <a:lstStyle/>
          <a:p>
            <a:pPr algn="just"/>
            <a:r>
              <a:rPr lang="kk-KZ" sz="2000" b="1" i="1" dirty="0">
                <a:solidFill>
                  <a:srgbClr val="7030A0"/>
                </a:solidFill>
                <a:effectLst/>
                <a:latin typeface="Times New Roman" panose="02020603050405020304" pitchFamily="18" charset="0"/>
                <a:ea typeface="Times New Roman" panose="02020603050405020304" pitchFamily="18" charset="0"/>
              </a:rPr>
              <a:t>5.  Мамандардың көмегіне жүгініңіз!</a:t>
            </a:r>
            <a:endParaRPr lang="ru-RU" sz="2000" i="1" dirty="0">
              <a:solidFill>
                <a:srgbClr val="7030A0"/>
              </a:solidFill>
              <a:effectLst/>
              <a:latin typeface="Times New Roman" panose="02020603050405020304" pitchFamily="18" charset="0"/>
              <a:ea typeface="Times New Roman" panose="02020603050405020304" pitchFamily="18" charset="0"/>
            </a:endParaRPr>
          </a:p>
          <a:p>
            <a:pPr algn="just"/>
            <a:r>
              <a:rPr lang="kk-KZ" sz="2000" i="1" dirty="0">
                <a:solidFill>
                  <a:srgbClr val="7030A0"/>
                </a:solidFill>
                <a:effectLst/>
                <a:latin typeface="Times New Roman" panose="02020603050405020304" pitchFamily="18" charset="0"/>
                <a:ea typeface="Times New Roman" panose="02020603050405020304" pitchFamily="18" charset="0"/>
              </a:rPr>
              <a:t>	Егер сізде күмән туындаса, мамандардың көмегін пайдаланыңыз(</a:t>
            </a:r>
            <a:r>
              <a:rPr lang="ru-RU" sz="2000" i="1" dirty="0" err="1">
                <a:solidFill>
                  <a:srgbClr val="7030A0"/>
                </a:solidFill>
                <a:effectLst/>
                <a:latin typeface="Times New Roman" panose="02020603050405020304" pitchFamily="18" charset="0"/>
                <a:ea typeface="Times New Roman" panose="02020603050405020304" pitchFamily="18" charset="0"/>
              </a:rPr>
              <a:t>мектеп</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психологымен</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психологиялық</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кеңсе</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маманымен</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ақылдасуға</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болады</a:t>
            </a:r>
            <a:r>
              <a:rPr lang="ru-RU" sz="2000" i="1" dirty="0">
                <a:solidFill>
                  <a:srgbClr val="7030A0"/>
                </a:solidFill>
                <a:latin typeface="Times New Roman" panose="02020603050405020304" pitchFamily="18" charset="0"/>
                <a:ea typeface="Times New Roman" panose="02020603050405020304" pitchFamily="18" charset="0"/>
              </a:rPr>
              <a:t>)</a:t>
            </a:r>
            <a:r>
              <a:rPr lang="ru-RU" sz="2000" i="1" dirty="0">
                <a:solidFill>
                  <a:srgbClr val="7030A0"/>
                </a:solidFill>
                <a:effectLst/>
                <a:latin typeface="Times New Roman" panose="02020603050405020304" pitchFamily="18" charset="0"/>
                <a:ea typeface="Times New Roman" panose="02020603050405020304" pitchFamily="18" charset="0"/>
              </a:rPr>
              <a:t>.</a:t>
            </a:r>
            <a:br>
              <a:rPr lang="ru-RU" sz="2000" i="1" dirty="0">
                <a:solidFill>
                  <a:srgbClr val="7030A0"/>
                </a:solidFill>
                <a:effectLst/>
                <a:latin typeface="Times New Roman" panose="02020603050405020304" pitchFamily="18" charset="0"/>
                <a:ea typeface="Times New Roman" panose="02020603050405020304" pitchFamily="18" charset="0"/>
              </a:rPr>
            </a:b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Әлемде</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өзі</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қаламайтын</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мамандық</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иесі</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болып</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жүрген</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қаншама</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адам</a:t>
            </a:r>
            <a:r>
              <a:rPr lang="ru-RU" sz="2000" i="1" dirty="0">
                <a:solidFill>
                  <a:srgbClr val="7030A0"/>
                </a:solidFill>
                <a:effectLst/>
                <a:latin typeface="Times New Roman" panose="02020603050405020304" pitchFamily="18" charset="0"/>
                <a:ea typeface="Times New Roman" panose="02020603050405020304" pitchFamily="18" charset="0"/>
              </a:rPr>
              <a:t> бар, </a:t>
            </a:r>
            <a:r>
              <a:rPr lang="ru-RU" sz="2000" i="1" dirty="0" err="1">
                <a:solidFill>
                  <a:srgbClr val="7030A0"/>
                </a:solidFill>
                <a:effectLst/>
                <a:latin typeface="Times New Roman" panose="02020603050405020304" pitchFamily="18" charset="0"/>
                <a:ea typeface="Times New Roman" panose="02020603050405020304" pitchFamily="18" charset="0"/>
              </a:rPr>
              <a:t>өз</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жұмысын</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жанымен</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сүйіп</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істейтін</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адамдардың</a:t>
            </a:r>
            <a:r>
              <a:rPr lang="ru-RU" sz="2000" i="1" dirty="0">
                <a:solidFill>
                  <a:srgbClr val="7030A0"/>
                </a:solidFill>
                <a:effectLst/>
                <a:latin typeface="Times New Roman" panose="02020603050405020304" pitchFamily="18" charset="0"/>
                <a:ea typeface="Times New Roman" panose="02020603050405020304" pitchFamily="18" charset="0"/>
              </a:rPr>
              <a:t> да саны аз </a:t>
            </a:r>
            <a:r>
              <a:rPr lang="ru-RU" sz="2000" i="1" dirty="0" err="1">
                <a:solidFill>
                  <a:srgbClr val="7030A0"/>
                </a:solidFill>
                <a:effectLst/>
                <a:latin typeface="Times New Roman" panose="02020603050405020304" pitchFamily="18" charset="0"/>
                <a:ea typeface="Times New Roman" panose="02020603050405020304" pitchFamily="18" charset="0"/>
              </a:rPr>
              <a:t>емес</a:t>
            </a:r>
            <a:r>
              <a:rPr lang="ru-RU" sz="2000" i="1" dirty="0">
                <a:solidFill>
                  <a:srgbClr val="7030A0"/>
                </a:solidFill>
                <a:effectLst/>
                <a:latin typeface="Times New Roman" panose="02020603050405020304" pitchFamily="18" charset="0"/>
                <a:ea typeface="Times New Roman" panose="02020603050405020304" pitchFamily="18" charset="0"/>
              </a:rPr>
              <a:t>.</a:t>
            </a:r>
          </a:p>
          <a:p>
            <a:pPr algn="just"/>
            <a:endParaRPr lang="ru-RU" sz="2000" i="1" dirty="0">
              <a:solidFill>
                <a:srgbClr val="7030A0"/>
              </a:solidFill>
              <a:latin typeface="Times New Roman" panose="02020603050405020304" pitchFamily="18" charset="0"/>
              <a:ea typeface="Times New Roman" panose="02020603050405020304" pitchFamily="18" charset="0"/>
            </a:endParaRPr>
          </a:p>
          <a:p>
            <a:pPr algn="ct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Мамандық</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таңдаудан</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жаңылмай</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b="1" i="1" dirty="0" err="1">
                <a:solidFill>
                  <a:srgbClr val="7030A0"/>
                </a:solidFill>
                <a:effectLst/>
                <a:latin typeface="Times New Roman" panose="02020603050405020304" pitchFamily="18" charset="0"/>
                <a:ea typeface="Times New Roman" panose="02020603050405020304" pitchFamily="18" charset="0"/>
              </a:rPr>
              <a:t>өз</a:t>
            </a:r>
            <a:r>
              <a:rPr lang="ru-RU" sz="2000" b="1" i="1" dirty="0">
                <a:solidFill>
                  <a:srgbClr val="7030A0"/>
                </a:solidFill>
                <a:effectLst/>
                <a:latin typeface="Times New Roman" panose="02020603050405020304" pitchFamily="18" charset="0"/>
                <a:ea typeface="Times New Roman" panose="02020603050405020304" pitchFamily="18" charset="0"/>
              </a:rPr>
              <a:t> </a:t>
            </a:r>
            <a:r>
              <a:rPr lang="ru-RU" sz="2000" b="1" i="1" dirty="0" err="1">
                <a:solidFill>
                  <a:srgbClr val="7030A0"/>
                </a:solidFill>
                <a:effectLst/>
                <a:latin typeface="Times New Roman" panose="02020603050405020304" pitchFamily="18" charset="0"/>
                <a:ea typeface="Times New Roman" panose="02020603050405020304" pitchFamily="18" charset="0"/>
              </a:rPr>
              <a:t>өміріңіздің</a:t>
            </a:r>
            <a:r>
              <a:rPr lang="ru-RU" sz="2000" b="1" i="1" dirty="0">
                <a:solidFill>
                  <a:srgbClr val="7030A0"/>
                </a:solidFill>
                <a:effectLst/>
                <a:latin typeface="Times New Roman" panose="02020603050405020304" pitchFamily="18" charset="0"/>
                <a:ea typeface="Times New Roman" panose="02020603050405020304" pitchFamily="18" charset="0"/>
              </a:rPr>
              <a:t> </a:t>
            </a:r>
            <a:r>
              <a:rPr lang="ru-RU" sz="2000" b="1" i="1" dirty="0" err="1">
                <a:solidFill>
                  <a:srgbClr val="7030A0"/>
                </a:solidFill>
                <a:effectLst/>
                <a:latin typeface="Times New Roman" panose="02020603050405020304" pitchFamily="18" charset="0"/>
                <a:ea typeface="Times New Roman" panose="02020603050405020304" pitchFamily="18" charset="0"/>
              </a:rPr>
              <a:t>бір</a:t>
            </a:r>
            <a:r>
              <a:rPr lang="ru-RU" sz="2000" b="1" i="1" dirty="0">
                <a:solidFill>
                  <a:srgbClr val="7030A0"/>
                </a:solidFill>
                <a:effectLst/>
                <a:latin typeface="Times New Roman" panose="02020603050405020304" pitchFamily="18" charset="0"/>
                <a:ea typeface="Times New Roman" panose="02020603050405020304" pitchFamily="18" charset="0"/>
              </a:rPr>
              <a:t> </a:t>
            </a:r>
            <a:r>
              <a:rPr lang="ru-RU" sz="2000" b="1" i="1" dirty="0" err="1">
                <a:solidFill>
                  <a:srgbClr val="7030A0"/>
                </a:solidFill>
                <a:effectLst/>
                <a:latin typeface="Times New Roman" panose="02020603050405020304" pitchFamily="18" charset="0"/>
                <a:ea typeface="Times New Roman" panose="02020603050405020304" pitchFamily="18" charset="0"/>
              </a:rPr>
              <a:t>кірпішін</a:t>
            </a:r>
            <a:r>
              <a:rPr lang="ru-RU" sz="2000" b="1" i="1" dirty="0">
                <a:solidFill>
                  <a:srgbClr val="7030A0"/>
                </a:solidFill>
                <a:effectLst/>
                <a:latin typeface="Times New Roman" panose="02020603050405020304" pitchFamily="18" charset="0"/>
                <a:ea typeface="Times New Roman" panose="02020603050405020304" pitchFamily="18" charset="0"/>
              </a:rPr>
              <a:t> </a:t>
            </a:r>
            <a:r>
              <a:rPr lang="ru-RU" sz="2000" b="1" i="1" dirty="0" err="1">
                <a:solidFill>
                  <a:srgbClr val="7030A0"/>
                </a:solidFill>
                <a:effectLst/>
                <a:latin typeface="Times New Roman" panose="02020603050405020304" pitchFamily="18" charset="0"/>
                <a:ea typeface="Times New Roman" panose="02020603050405020304" pitchFamily="18" charset="0"/>
              </a:rPr>
              <a:t>дұрыс</a:t>
            </a:r>
            <a:r>
              <a:rPr lang="ru-RU" sz="2000" b="1" i="1" dirty="0">
                <a:solidFill>
                  <a:srgbClr val="7030A0"/>
                </a:solidFill>
                <a:effectLst/>
                <a:latin typeface="Times New Roman" panose="02020603050405020304" pitchFamily="18" charset="0"/>
                <a:ea typeface="Times New Roman" panose="02020603050405020304" pitchFamily="18" charset="0"/>
              </a:rPr>
              <a:t> </a:t>
            </a:r>
            <a:r>
              <a:rPr lang="ru-RU" sz="2000" b="1" i="1" dirty="0" err="1">
                <a:solidFill>
                  <a:srgbClr val="7030A0"/>
                </a:solidFill>
                <a:effectLst/>
                <a:latin typeface="Times New Roman" panose="02020603050405020304" pitchFamily="18" charset="0"/>
                <a:ea typeface="Times New Roman" panose="02020603050405020304" pitchFamily="18" charset="0"/>
              </a:rPr>
              <a:t>қалауыңызға</a:t>
            </a:r>
            <a:r>
              <a:rPr lang="ru-RU" sz="2000" i="1" dirty="0">
                <a:solidFill>
                  <a:srgbClr val="7030A0"/>
                </a:solidFill>
                <a:effectLst/>
                <a:latin typeface="Times New Roman" panose="02020603050405020304" pitchFamily="18" charset="0"/>
                <a:ea typeface="Times New Roman" panose="02020603050405020304" pitchFamily="18" charset="0"/>
              </a:rPr>
              <a:t> </a:t>
            </a:r>
            <a:r>
              <a:rPr lang="ru-RU" sz="2000" i="1" dirty="0" err="1">
                <a:solidFill>
                  <a:srgbClr val="7030A0"/>
                </a:solidFill>
                <a:effectLst/>
                <a:latin typeface="Times New Roman" panose="02020603050405020304" pitchFamily="18" charset="0"/>
                <a:ea typeface="Times New Roman" panose="02020603050405020304" pitchFamily="18" charset="0"/>
              </a:rPr>
              <a:t>тілектеспіз</a:t>
            </a:r>
            <a:r>
              <a:rPr lang="ru-RU" sz="2000" i="1" dirty="0">
                <a:solidFill>
                  <a:srgbClr val="7030A0"/>
                </a:solidFill>
                <a:effectLst/>
                <a:latin typeface="Times New Roman" panose="02020603050405020304" pitchFamily="18" charset="0"/>
                <a:ea typeface="Times New Roman" panose="02020603050405020304" pitchFamily="18" charset="0"/>
              </a:rPr>
              <a:t>!</a:t>
            </a:r>
          </a:p>
          <a:p>
            <a:pPr algn="just">
              <a:lnSpc>
                <a:spcPct val="107000"/>
              </a:lnSpc>
              <a:spcAft>
                <a:spcPts val="800"/>
              </a:spcAft>
            </a:pPr>
            <a:r>
              <a:rPr lang="kk-KZ" sz="2000" i="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2000" i="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a:extLst>
              <a:ext uri="{FF2B5EF4-FFF2-40B4-BE49-F238E27FC236}">
                <a16:creationId xmlns:a16="http://schemas.microsoft.com/office/drawing/2014/main" xmlns="" id="{C30EF46A-4CE8-5FFC-E6A9-05EE728716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10552" y="3518452"/>
            <a:ext cx="4067175" cy="3048000"/>
          </a:xfrm>
          <a:prstGeom prst="rect">
            <a:avLst/>
          </a:prstGeom>
          <a:noFill/>
          <a:ln>
            <a:noFill/>
          </a:ln>
        </p:spPr>
      </p:pic>
    </p:spTree>
    <p:extLst>
      <p:ext uri="{BB962C8B-B14F-4D97-AF65-F5344CB8AC3E}">
        <p14:creationId xmlns:p14="http://schemas.microsoft.com/office/powerpoint/2010/main" val="3914869137"/>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28</TotalTime>
  <Words>16</Words>
  <Application>Microsoft Office PowerPoint</Application>
  <PresentationFormat>Произвольный</PresentationFormat>
  <Paragraphs>20</Paragraphs>
  <Slides>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vt:i4>
      </vt:variant>
    </vt:vector>
  </HeadingPairs>
  <TitlesOfParts>
    <vt:vector size="5" baseType="lpstr">
      <vt:lpstr>Аспект</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dc:creator>
  <cp:lastModifiedBy>user</cp:lastModifiedBy>
  <cp:revision>2</cp:revision>
  <dcterms:created xsi:type="dcterms:W3CDTF">2023-01-12T06:39:44Z</dcterms:created>
  <dcterms:modified xsi:type="dcterms:W3CDTF">2023-01-13T10:16:22Z</dcterms:modified>
</cp:coreProperties>
</file>