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D9AC"/>
    <a:srgbClr val="EAC17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21C0-2C3E-4276-AF99-65848049956D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1B8F-5F4D-46A5-B00C-1F7BF6698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21C0-2C3E-4276-AF99-65848049956D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1B8F-5F4D-46A5-B00C-1F7BF6698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21C0-2C3E-4276-AF99-65848049956D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1B8F-5F4D-46A5-B00C-1F7BF6698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21C0-2C3E-4276-AF99-65848049956D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1B8F-5F4D-46A5-B00C-1F7BF6698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21C0-2C3E-4276-AF99-65848049956D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1B8F-5F4D-46A5-B00C-1F7BF6698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21C0-2C3E-4276-AF99-65848049956D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1B8F-5F4D-46A5-B00C-1F7BF6698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21C0-2C3E-4276-AF99-65848049956D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1B8F-5F4D-46A5-B00C-1F7BF6698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21C0-2C3E-4276-AF99-65848049956D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1B8F-5F4D-46A5-B00C-1F7BF6698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21C0-2C3E-4276-AF99-65848049956D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1B8F-5F4D-46A5-B00C-1F7BF6698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21C0-2C3E-4276-AF99-65848049956D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1B8F-5F4D-46A5-B00C-1F7BF6698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721C0-2C3E-4276-AF99-65848049956D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E1B8F-5F4D-46A5-B00C-1F7BF6698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721C0-2C3E-4276-AF99-65848049956D}" type="datetimeFigureOut">
              <a:rPr lang="ru-RU" smtClean="0"/>
              <a:pPr/>
              <a:t>05.02.2021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E1B8F-5F4D-46A5-B00C-1F7BF6698F5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over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8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7158" y="1643050"/>
            <a:ext cx="8501122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Мерейтойлардың алтын сөресі</a:t>
            </a:r>
          </a:p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Золотая полка юбиляров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596" y="3429000"/>
            <a:ext cx="480131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Мерейтойлы кітаптар</a:t>
            </a:r>
            <a:endParaRPr lang="ru-RU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Книги – юбиляры</a:t>
            </a:r>
          </a:p>
          <a:p>
            <a:pPr algn="ctr"/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2021 жыл год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43108" y="214290"/>
            <a:ext cx="49552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Школа – гимназия с. Зеленый бор</a:t>
            </a:r>
          </a:p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Бурабайский район</a:t>
            </a:r>
          </a:p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Акмолинская область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1027" name="Picture 3" descr="E:\школа\информационная культура\фото для биб.уроков\Рисунки книг\rod2.png"/>
          <p:cNvPicPr>
            <a:picLocks noChangeAspect="1" noChangeArrowheads="1"/>
          </p:cNvPicPr>
          <p:nvPr/>
        </p:nvPicPr>
        <p:blipFill>
          <a:blip r:embed="rId2"/>
          <a:srcRect l="7330" t="9865" r="3141"/>
          <a:stretch>
            <a:fillRect/>
          </a:stretch>
        </p:blipFill>
        <p:spPr bwMode="auto">
          <a:xfrm>
            <a:off x="5072034" y="3429000"/>
            <a:ext cx="4071966" cy="32637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285852" y="5786454"/>
            <a:ext cx="29482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</a:rPr>
              <a:t>Буктрейлер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2786058"/>
            <a:ext cx="4464869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40 лет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публикации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романа</a:t>
            </a:r>
          </a:p>
          <a:p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Абиша Кекильбаева</a:t>
            </a:r>
          </a:p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«Плеяды,</a:t>
            </a:r>
          </a:p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созвездия надежды»</a:t>
            </a:r>
          </a:p>
          <a:p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(1981)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Documents and Settings\Администратор\Рабочий стол\книги юбиляры\101033605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132969"/>
            <a:ext cx="2001540" cy="3142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4" name="Picture 6" descr="E:\школа\информационная культура\фото для биб.уроков\Рисунки книг\books3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000496" y="5643578"/>
            <a:ext cx="1246962" cy="952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5" name="Picture 7" descr="E:\школа\массовые мероприятия\портреты писателей\кекильбаев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85728"/>
            <a:ext cx="1689146" cy="17688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8" name="Прямая соединительная линия 7"/>
          <p:cNvCxnSpPr/>
          <p:nvPr/>
        </p:nvCxnSpPr>
        <p:spPr>
          <a:xfrm rot="5400000">
            <a:off x="2108183" y="2749545"/>
            <a:ext cx="492922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4857752" y="3286124"/>
            <a:ext cx="400051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50 лет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убликации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романа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Ильяса Есенберлина</a:t>
            </a:r>
          </a:p>
          <a:p>
            <a:pPr algn="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«Алмас </a:t>
            </a:r>
            <a:r>
              <a:rPr lang="kk-KZ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қылыш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»</a:t>
            </a:r>
          </a:p>
          <a:p>
            <a:pPr algn="r"/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(1971)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9" name="Picture 2" descr="E:\школа\массовые мероприятия\фото для разное\наша область\Untitled-Scanned-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72396" y="214290"/>
            <a:ext cx="1305316" cy="1987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Documents and Settings\Администратор\Рабочий стол\книги-юбиляры\fgc1nNTH-ipad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29190" y="500042"/>
            <a:ext cx="2185422" cy="3286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3286124"/>
            <a:ext cx="425058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6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0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публикации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романа</a:t>
            </a:r>
          </a:p>
          <a:p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Мухтара Ауэзова</a:t>
            </a:r>
            <a:endParaRPr lang="ru-RU" sz="28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Путь Абая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»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1971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2054" name="Picture 6" descr="E:\школа\информационная культура\фото для биб.уроков\Рисунки книг\books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857620" y="5643578"/>
            <a:ext cx="1318400" cy="1007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Прямая соединительная линия 7"/>
          <p:cNvCxnSpPr/>
          <p:nvPr/>
        </p:nvCxnSpPr>
        <p:spPr>
          <a:xfrm rot="5400000">
            <a:off x="2108183" y="2749545"/>
            <a:ext cx="492922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4357686" y="2928934"/>
            <a:ext cx="478631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6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0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убликации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повести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Ади Шарипова</a:t>
            </a:r>
            <a:endParaRPr lang="ru-RU" sz="28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Девушка - партизан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»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1961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10" name="Picture 3" descr="E:\школа\массовые мероприятия\портреты писателей\ауэзов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285728"/>
            <a:ext cx="1428750" cy="2000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2" descr="C:\Documents and Settings\Администратор\Рабочий стол\книги юбиляры\standart_60033719-b729-4fd7-bf3e-a44f2d511455.jpg"/>
          <p:cNvPicPr>
            <a:picLocks noChangeAspect="1" noChangeArrowheads="1"/>
          </p:cNvPicPr>
          <p:nvPr/>
        </p:nvPicPr>
        <p:blipFill>
          <a:blip r:embed="rId4" cstate="print">
            <a:lum bright="20000" contrast="30000"/>
          </a:blip>
          <a:srcRect/>
          <a:stretch>
            <a:fillRect/>
          </a:stretch>
        </p:blipFill>
        <p:spPr bwMode="auto">
          <a:xfrm>
            <a:off x="2214546" y="857232"/>
            <a:ext cx="2182917" cy="3327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3" descr="C:\Documents and Settings\Администратор\Рабочий стол\книги юбиляры\шарипов.jpg"/>
          <p:cNvPicPr>
            <a:picLocks noChangeAspect="1" noChangeArrowheads="1"/>
          </p:cNvPicPr>
          <p:nvPr/>
        </p:nvPicPr>
        <p:blipFill>
          <a:blip r:embed="rId5"/>
          <a:srcRect l="32504" r="32504" b="8100"/>
          <a:stretch>
            <a:fillRect/>
          </a:stretch>
        </p:blipFill>
        <p:spPr bwMode="auto">
          <a:xfrm>
            <a:off x="7429520" y="285728"/>
            <a:ext cx="1416806" cy="20716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2" descr="C:\Documents and Settings\Администратор\Рабочий стол\книги юбиляры\qcPq7QA-lB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6314" y="1071546"/>
            <a:ext cx="2143140" cy="3336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3286124"/>
            <a:ext cx="425058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6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0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публикации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поэмы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Жубана Молдагалиева</a:t>
            </a:r>
            <a:endParaRPr lang="ru-RU" sz="28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«Судьба вдовы»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1961)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2054" name="Picture 6" descr="E:\школа\информационная культура\фото для биб.уроков\Рисунки книг\books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857620" y="5643578"/>
            <a:ext cx="1318400" cy="1007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Прямая соединительная линия 7"/>
          <p:cNvCxnSpPr/>
          <p:nvPr/>
        </p:nvCxnSpPr>
        <p:spPr>
          <a:xfrm rot="5400000">
            <a:off x="2108183" y="2749545"/>
            <a:ext cx="492922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4357686" y="2928934"/>
            <a:ext cx="478631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100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убликации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романа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Мухтара Ауэзова</a:t>
            </a:r>
            <a:endParaRPr lang="ru-RU" sz="28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«Сиротская доля»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1921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Администратор\Рабочий стол\книги-юбиляры\img_user_file_5ed244179d43e_1.jpg"/>
          <p:cNvPicPr>
            <a:picLocks noChangeAspect="1" noChangeArrowheads="1"/>
          </p:cNvPicPr>
          <p:nvPr/>
        </p:nvPicPr>
        <p:blipFill>
          <a:blip r:embed="rId3"/>
          <a:srcRect l="48828" t="10937" r="4297" b="9375"/>
          <a:stretch>
            <a:fillRect/>
          </a:stretch>
        </p:blipFill>
        <p:spPr bwMode="auto">
          <a:xfrm>
            <a:off x="285719" y="285728"/>
            <a:ext cx="1624863" cy="20717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 descr="C:\Documents and Settings\Администратор\Рабочий стол\книги-юбиляры\pic-0239lfptma-01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1000109"/>
            <a:ext cx="1976925" cy="32861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3" descr="E:\школа\массовые мероприятия\портреты писателей\ауэзов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29520" y="285728"/>
            <a:ext cx="1428750" cy="2000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2" name="Picture 4" descr="C:\Documents and Settings\Администратор\Рабочий стол\книги-юбиляры\нннн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57752" y="714356"/>
            <a:ext cx="2300081" cy="2976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2928934"/>
            <a:ext cx="4250587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6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0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публикации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повести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Габита Мусрепова</a:t>
            </a:r>
            <a:endParaRPr lang="ru-RU" sz="28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«Пробужденный край»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1961)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2054" name="Picture 6" descr="E:\школа\информационная культура\фото для биб.уроков\Рисунки книг\books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857620" y="5643578"/>
            <a:ext cx="1318400" cy="1007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Прямая соединительная линия 7"/>
          <p:cNvCxnSpPr/>
          <p:nvPr/>
        </p:nvCxnSpPr>
        <p:spPr>
          <a:xfrm rot="5400000">
            <a:off x="2108183" y="2749545"/>
            <a:ext cx="492922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4357686" y="2928934"/>
            <a:ext cx="478631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6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0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убликации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трилогии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700" b="1" dirty="0" smtClean="0">
                <a:latin typeface="Palatino Linotype" pitchFamily="18" charset="0"/>
                <a:cs typeface="Times New Roman" pitchFamily="18" charset="0"/>
              </a:rPr>
              <a:t>Абдижамила Нурпеисова</a:t>
            </a:r>
            <a:endParaRPr lang="ru-RU" sz="27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«Кровь и пот»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1961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10" name="Picture 2" descr="E:\школа\массовые мероприятия\портреты писателей\мусрепов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1692272" cy="22698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3" descr="C:\Documents and Settings\Администратор\Рабочий стол\книги юбиляры\100538373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4" y="1000108"/>
            <a:ext cx="2043637" cy="3214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 descr="E:\школа\массовые мероприятия\портреты писателей\А. Нурпеисов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15206" y="285728"/>
            <a:ext cx="1576391" cy="2158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 descr="C:\Documents and Settings\Администратор\Рабочий стол\книги юбиляры\qan-men-ter_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6314" y="785794"/>
            <a:ext cx="2120969" cy="31790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2928934"/>
            <a:ext cx="4250587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6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0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публикации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поэмы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Олжаса Сулейменова</a:t>
            </a:r>
            <a:endParaRPr lang="ru-RU" sz="28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«Земля, поклонись человеку»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1961)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2054" name="Picture 6" descr="E:\школа\информационная культура\фото для биб.уроков\Рисунки книг\books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857620" y="5643578"/>
            <a:ext cx="1318400" cy="1007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Прямая соединительная линия 7"/>
          <p:cNvCxnSpPr/>
          <p:nvPr/>
        </p:nvCxnSpPr>
        <p:spPr>
          <a:xfrm rot="5400000">
            <a:off x="2108183" y="2749545"/>
            <a:ext cx="492922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4357686" y="2928934"/>
            <a:ext cx="478631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7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0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убликации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оэтического сборника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700" b="1" dirty="0" smtClean="0">
                <a:latin typeface="Palatino Linotype" pitchFamily="18" charset="0"/>
                <a:cs typeface="Times New Roman" pitchFamily="18" charset="0"/>
              </a:rPr>
              <a:t>Абдильды Тажибаева</a:t>
            </a:r>
            <a:endParaRPr lang="ru-RU" sz="27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«Любящие сердца»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1951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Documents and Settings\Администратор\Рабочий стол\книги-юбиляры\10201309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285728"/>
            <a:ext cx="2163142" cy="34290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3" descr="C:\Documents and Settings\Администратор\Рабочий стол\книги-юбиляры\тажибаев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60448" y="214290"/>
            <a:ext cx="1462693" cy="1928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100" name="Picture 4" descr="C:\Documents and Settings\Администратор\Рабочий стол\книги-юбиляры\267.Тажибаев_А._Песнь_о_друге_1958_г.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2" y="642918"/>
            <a:ext cx="2166174" cy="3357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928934"/>
            <a:ext cx="471487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7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0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публикации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повести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600" b="1" dirty="0" err="1" smtClean="0">
                <a:latin typeface="Palatino Linotype" pitchFamily="18" charset="0"/>
                <a:cs typeface="Times New Roman" pitchFamily="18" charset="0"/>
              </a:rPr>
              <a:t>Калкамана</a:t>
            </a:r>
            <a:r>
              <a:rPr lang="ru-RU" sz="2600" b="1" dirty="0" smtClean="0">
                <a:latin typeface="Palatino Linotype" pitchFamily="18" charset="0"/>
                <a:cs typeface="Times New Roman" pitchFamily="18" charset="0"/>
              </a:rPr>
              <a:t> </a:t>
            </a:r>
            <a:r>
              <a:rPr lang="ru-RU" sz="2600" b="1" dirty="0" err="1" smtClean="0">
                <a:latin typeface="Palatino Linotype" pitchFamily="18" charset="0"/>
                <a:cs typeface="Times New Roman" pitchFamily="18" charset="0"/>
              </a:rPr>
              <a:t>Абдикадырова</a:t>
            </a:r>
            <a:endParaRPr lang="ru-RU" sz="26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</a:t>
            </a:r>
            <a:r>
              <a:rPr lang="kk-KZ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Қажымұқан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»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1951)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2054" name="Picture 6" descr="E:\школа\информационная культура\фото для биб.уроков\Рисунки книг\books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857620" y="5643578"/>
            <a:ext cx="1318400" cy="1007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Прямая соединительная линия 7"/>
          <p:cNvCxnSpPr/>
          <p:nvPr/>
        </p:nvCxnSpPr>
        <p:spPr>
          <a:xfrm rot="5400000">
            <a:off x="2108183" y="2749545"/>
            <a:ext cx="492922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4357686" y="2928934"/>
            <a:ext cx="478631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8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0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убликации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романа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700" b="1" dirty="0" smtClean="0">
                <a:latin typeface="Palatino Linotype" pitchFamily="18" charset="0"/>
                <a:cs typeface="Times New Roman" pitchFamily="18" charset="0"/>
              </a:rPr>
              <a:t>Габидена Мустафина</a:t>
            </a:r>
            <a:endParaRPr lang="ru-RU" sz="27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«Жизнь или смерть»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1941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Documents and Settings\Администратор\Рабочий стол\книги-юбиляры\цццц.jpg"/>
          <p:cNvPicPr>
            <a:picLocks noChangeAspect="1" noChangeArrowheads="1"/>
          </p:cNvPicPr>
          <p:nvPr/>
        </p:nvPicPr>
        <p:blipFill>
          <a:blip r:embed="rId3"/>
          <a:srcRect l="17291" t="3856" r="13544" b="13238"/>
          <a:stretch>
            <a:fillRect/>
          </a:stretch>
        </p:blipFill>
        <p:spPr bwMode="auto">
          <a:xfrm>
            <a:off x="285720" y="214290"/>
            <a:ext cx="1500198" cy="2015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3" name="Picture 3" descr="C:\Documents and Settings\Администратор\Рабочий стол\книги-юбиляры\йййй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08" y="642918"/>
            <a:ext cx="2176464" cy="33809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4" name="Picture 4" descr="E:\школа\массовые мероприятия\портреты писателей\мустафин.jpeg"/>
          <p:cNvPicPr>
            <a:picLocks noChangeAspect="1" noChangeArrowheads="1"/>
          </p:cNvPicPr>
          <p:nvPr/>
        </p:nvPicPr>
        <p:blipFill>
          <a:blip r:embed="rId5"/>
          <a:srcRect l="21875" r="21875"/>
          <a:stretch>
            <a:fillRect/>
          </a:stretch>
        </p:blipFill>
        <p:spPr bwMode="auto">
          <a:xfrm>
            <a:off x="7429520" y="285728"/>
            <a:ext cx="1500198" cy="2000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5" name="Picture 5" descr="C:\Documents and Settings\Администратор\Рабочий стол\книги-юбиляры\3423498_sbig1.jpg"/>
          <p:cNvPicPr>
            <a:picLocks noChangeAspect="1" noChangeArrowheads="1"/>
          </p:cNvPicPr>
          <p:nvPr/>
        </p:nvPicPr>
        <p:blipFill>
          <a:blip r:embed="rId6"/>
          <a:srcRect r="34604"/>
          <a:stretch>
            <a:fillRect/>
          </a:stretch>
        </p:blipFill>
        <p:spPr bwMode="auto">
          <a:xfrm>
            <a:off x="4862160" y="571480"/>
            <a:ext cx="2139265" cy="3357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3000372"/>
            <a:ext cx="428624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8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0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публикации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поэмы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600" b="1" dirty="0" smtClean="0">
                <a:latin typeface="Palatino Linotype" pitchFamily="18" charset="0"/>
                <a:cs typeface="Times New Roman" pitchFamily="18" charset="0"/>
              </a:rPr>
              <a:t>Исы Байзакова</a:t>
            </a:r>
            <a:endParaRPr lang="ru-RU" sz="26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</a:t>
            </a:r>
            <a:r>
              <a:rPr lang="kk-KZ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Кавказ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»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1941)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2054" name="Picture 6" descr="E:\школа\информационная культура\фото для биб.уроков\Рисунки книг\books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857620" y="5643578"/>
            <a:ext cx="1318400" cy="1007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Прямая соединительная линия 7"/>
          <p:cNvCxnSpPr/>
          <p:nvPr/>
        </p:nvCxnSpPr>
        <p:spPr>
          <a:xfrm rot="5400000">
            <a:off x="2108183" y="2749545"/>
            <a:ext cx="492922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4357686" y="2928934"/>
            <a:ext cx="4786314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8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0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убликации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стихотворения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700" b="1" dirty="0" smtClean="0">
                <a:latin typeface="Palatino Linotype" pitchFamily="18" charset="0"/>
                <a:cs typeface="Times New Roman" pitchFamily="18" charset="0"/>
              </a:rPr>
              <a:t>Жамбыла Жабаева</a:t>
            </a:r>
            <a:endParaRPr lang="ru-RU" sz="27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«Ленинградцы,</a:t>
            </a:r>
          </a:p>
          <a:p>
            <a:pPr algn="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дети мои»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1941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6147" name="Picture 3" descr="C:\Documents and Settings\Администратор\Рабочий стол\книги-юбиляры\hello_html_72add060.jpg"/>
          <p:cNvPicPr>
            <a:picLocks noChangeAspect="1" noChangeArrowheads="1"/>
          </p:cNvPicPr>
          <p:nvPr/>
        </p:nvPicPr>
        <p:blipFill>
          <a:blip r:embed="rId3" cstate="print"/>
          <a:srcRect l="17372" t="6041" r="20959" b="28664"/>
          <a:stretch>
            <a:fillRect/>
          </a:stretch>
        </p:blipFill>
        <p:spPr bwMode="auto">
          <a:xfrm>
            <a:off x="285720" y="214290"/>
            <a:ext cx="1536646" cy="22145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8" name="Picture 4" descr="C:\Documents and Settings\Администратор\Рабочий стол\книги-юбиляры\IMG_2896.jpg"/>
          <p:cNvPicPr>
            <a:picLocks noChangeAspect="1" noChangeArrowheads="1"/>
          </p:cNvPicPr>
          <p:nvPr/>
        </p:nvPicPr>
        <p:blipFill>
          <a:blip r:embed="rId4">
            <a:lum bright="20000"/>
          </a:blip>
          <a:srcRect l="21634" t="14423" r="19230" b="10576"/>
          <a:stretch>
            <a:fillRect/>
          </a:stretch>
        </p:blipFill>
        <p:spPr bwMode="auto">
          <a:xfrm>
            <a:off x="2071670" y="1071546"/>
            <a:ext cx="2253045" cy="2857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9" name="Picture 5" descr="C:\Documents and Settings\Администратор\Рабочий стол\книги-юбиляры\3735_origina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7752" y="785794"/>
            <a:ext cx="2144890" cy="2857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50" name="Picture 6" descr="C:\Documents and Settings\Администратор\Рабочий стол\книги-юбиляры\img12.jpg"/>
          <p:cNvPicPr>
            <a:picLocks noChangeAspect="1" noChangeArrowheads="1"/>
          </p:cNvPicPr>
          <p:nvPr/>
        </p:nvPicPr>
        <p:blipFill>
          <a:blip r:embed="rId6"/>
          <a:srcRect l="60937" t="21874" r="7031" b="30208"/>
          <a:stretch>
            <a:fillRect/>
          </a:stretch>
        </p:blipFill>
        <p:spPr bwMode="auto">
          <a:xfrm>
            <a:off x="7240054" y="285728"/>
            <a:ext cx="1655498" cy="1857388"/>
          </a:xfrm>
          <a:prstGeom prst="ellipse">
            <a:avLst/>
          </a:prstGeom>
          <a:ln w="190500" cap="rnd">
            <a:solidFill>
              <a:schemeClr val="accent6">
                <a:lumMod val="60000"/>
                <a:lumOff val="4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3000372"/>
            <a:ext cx="428624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8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0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публикации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овести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600" b="1" dirty="0" smtClean="0">
                <a:latin typeface="Palatino Linotype" pitchFamily="18" charset="0"/>
                <a:cs typeface="Times New Roman" pitchFamily="18" charset="0"/>
              </a:rPr>
              <a:t>Сабита Муканова</a:t>
            </a:r>
            <a:endParaRPr lang="ru-RU" sz="26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</a:t>
            </a:r>
            <a:r>
              <a:rPr lang="kk-KZ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Балуан Шолак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»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1941)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2054" name="Picture 6" descr="E:\школа\информационная культура\фото для биб.уроков\Рисунки книг\books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857620" y="5643578"/>
            <a:ext cx="1318400" cy="1007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Прямая соединительная линия 7"/>
          <p:cNvCxnSpPr/>
          <p:nvPr/>
        </p:nvCxnSpPr>
        <p:spPr>
          <a:xfrm rot="5400000">
            <a:off x="2108183" y="2749545"/>
            <a:ext cx="492922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4357686" y="2928934"/>
            <a:ext cx="4786314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85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убликации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поэмы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700" b="1" dirty="0" smtClean="0">
                <a:latin typeface="Palatino Linotype" pitchFamily="18" charset="0"/>
                <a:cs typeface="Times New Roman" pitchFamily="18" charset="0"/>
              </a:rPr>
              <a:t>Ильяса Жансугурова</a:t>
            </a:r>
            <a:endParaRPr lang="ru-RU" sz="27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</a:t>
            </a:r>
            <a:r>
              <a:rPr lang="kk-KZ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Құлагер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»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1936)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Documents and Settings\Администратор\Рабочий стол\книги-юбиляры\ууууу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928670"/>
            <a:ext cx="2067796" cy="3214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2" name="Picture 4" descr="E:\школа\массовые мероприятия\портреты писателей\муканов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85728"/>
            <a:ext cx="1500198" cy="20981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3" name="Picture 5" descr="C:\Documents and Settings\Администратор\Рабочий стол\книги-юбиляры\Img_book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14546" y="785794"/>
            <a:ext cx="2047876" cy="30718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4" name="Picture 6" descr="C:\Documents and Settings\Администратор\Рабочий стол\книги юбиляры\191025123037620a3578942i.jpg"/>
          <p:cNvPicPr>
            <a:picLocks noChangeAspect="1" noChangeArrowheads="1"/>
          </p:cNvPicPr>
          <p:nvPr/>
        </p:nvPicPr>
        <p:blipFill>
          <a:blip r:embed="rId6"/>
          <a:srcRect l="63363" b="40870"/>
          <a:stretch>
            <a:fillRect/>
          </a:stretch>
        </p:blipFill>
        <p:spPr bwMode="auto">
          <a:xfrm>
            <a:off x="7143768" y="285728"/>
            <a:ext cx="1704957" cy="17619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3000372"/>
            <a:ext cx="428624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9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0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публикации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романа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600" b="1" dirty="0" smtClean="0">
                <a:latin typeface="Palatino Linotype" pitchFamily="18" charset="0"/>
                <a:cs typeface="Times New Roman" pitchFamily="18" charset="0"/>
              </a:rPr>
              <a:t>Сабита Муканова</a:t>
            </a:r>
            <a:endParaRPr lang="ru-RU" sz="26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</a:t>
            </a:r>
            <a:r>
              <a:rPr lang="kk-KZ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Заблудшие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»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1931)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2054" name="Picture 6" descr="E:\школа\информационная культура\фото для биб.уроков\Рисунки книг\books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857620" y="5643578"/>
            <a:ext cx="1318400" cy="1007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Прямая соединительная линия 7"/>
          <p:cNvCxnSpPr/>
          <p:nvPr/>
        </p:nvCxnSpPr>
        <p:spPr>
          <a:xfrm rot="5400000">
            <a:off x="2108183" y="2749545"/>
            <a:ext cx="492922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4357686" y="2928934"/>
            <a:ext cx="4786314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100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убликации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поэмам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700" b="1" dirty="0" smtClean="0">
                <a:latin typeface="Palatino Linotype" pitchFamily="18" charset="0"/>
                <a:cs typeface="Times New Roman" pitchFamily="18" charset="0"/>
              </a:rPr>
              <a:t>Беймбета Майлина</a:t>
            </a:r>
            <a:endParaRPr lang="ru-RU" sz="27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</a:t>
            </a:r>
            <a:r>
              <a:rPr lang="kk-KZ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Беглянка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», «Зайкуль»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1921)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10" name="Picture 4" descr="E:\школа\массовые мероприятия\портреты писателей\муканов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85728"/>
            <a:ext cx="1500198" cy="20981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4" name="Picture 2" descr="C:\Documents and Settings\Администратор\Рабочий стол\книги-юбиляры\042.jpg"/>
          <p:cNvPicPr>
            <a:picLocks noChangeAspect="1" noChangeArrowheads="1"/>
          </p:cNvPicPr>
          <p:nvPr/>
        </p:nvPicPr>
        <p:blipFill>
          <a:blip r:embed="rId4"/>
          <a:srcRect l="25234" t="16822" r="25701" b="10280"/>
          <a:stretch>
            <a:fillRect/>
          </a:stretch>
        </p:blipFill>
        <p:spPr bwMode="auto">
          <a:xfrm>
            <a:off x="2143108" y="714356"/>
            <a:ext cx="2163747" cy="3214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5" name="Picture 3" descr="C:\Documents and Settings\Администратор\Рабочий стол\книги-юбиляры\ssO6PeM2NW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29520" y="285728"/>
            <a:ext cx="1395413" cy="1828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6" name="Picture 4" descr="C:\Documents and Settings\Администратор\Рабочий стол\книги-юбиляры\100369440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6314" y="1071546"/>
            <a:ext cx="2132482" cy="33512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3000372"/>
            <a:ext cx="428624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11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0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публикации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стихотворения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600" b="1" dirty="0" smtClean="0">
                <a:latin typeface="Palatino Linotype" pitchFamily="18" charset="0"/>
                <a:cs typeface="Times New Roman" pitchFamily="18" charset="0"/>
              </a:rPr>
              <a:t>Ахмета Байтурсынова</a:t>
            </a:r>
            <a:endParaRPr lang="ru-RU" sz="26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</a:t>
            </a:r>
            <a:r>
              <a:rPr lang="kk-KZ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Маса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»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1911)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2054" name="Picture 6" descr="E:\школа\информационная культура\фото для биб.уроков\Рисунки книг\books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857620" y="5643578"/>
            <a:ext cx="1318400" cy="1007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Прямая соединительная линия 7"/>
          <p:cNvCxnSpPr/>
          <p:nvPr/>
        </p:nvCxnSpPr>
        <p:spPr>
          <a:xfrm rot="5400000">
            <a:off x="2108183" y="2749545"/>
            <a:ext cx="492922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4572000" y="2643182"/>
            <a:ext cx="4357686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755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убликации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книги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700" b="1" dirty="0" err="1" smtClean="0">
                <a:latin typeface="Palatino Linotype" pitchFamily="18" charset="0"/>
                <a:cs typeface="Times New Roman" pitchFamily="18" charset="0"/>
              </a:rPr>
              <a:t>Махмуда</a:t>
            </a:r>
            <a:r>
              <a:rPr lang="ru-RU" sz="2700" b="1" dirty="0" smtClean="0">
                <a:latin typeface="Palatino Linotype" pitchFamily="18" charset="0"/>
                <a:cs typeface="Times New Roman" pitchFamily="18" charset="0"/>
              </a:rPr>
              <a:t> </a:t>
            </a:r>
            <a:r>
              <a:rPr lang="ru-RU" sz="2700" b="1" dirty="0" err="1" smtClean="0">
                <a:latin typeface="Palatino Linotype" pitchFamily="18" charset="0"/>
                <a:cs typeface="Times New Roman" pitchFamily="18" charset="0"/>
              </a:rPr>
              <a:t>Кашкари</a:t>
            </a:r>
            <a:endParaRPr lang="ru-RU" sz="27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</a:t>
            </a:r>
            <a:r>
              <a:rPr lang="kk-KZ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Словарь тюркских слов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»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1266)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Documents and Settings\Администратор\Рабочий стол\книги-юбиляры\89474a09bb83df69d6caaf734418015a.jpg"/>
          <p:cNvPicPr>
            <a:picLocks noChangeAspect="1" noChangeArrowheads="1"/>
          </p:cNvPicPr>
          <p:nvPr/>
        </p:nvPicPr>
        <p:blipFill>
          <a:blip r:embed="rId3"/>
          <a:srcRect r="50000"/>
          <a:stretch>
            <a:fillRect/>
          </a:stretch>
        </p:blipFill>
        <p:spPr bwMode="auto">
          <a:xfrm>
            <a:off x="285720" y="285728"/>
            <a:ext cx="1516062" cy="23415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19" name="Picture 3" descr="C:\Documents and Settings\Администратор\Рабочий стол\книги-юбиляры\021220090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546" y="928670"/>
            <a:ext cx="2170824" cy="2984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20" name="Picture 4" descr="C:\Documents and Settings\Администратор\Рабочий стол\книги-юбиляры\image-10.jpg"/>
          <p:cNvPicPr>
            <a:picLocks noChangeAspect="1" noChangeArrowheads="1"/>
          </p:cNvPicPr>
          <p:nvPr/>
        </p:nvPicPr>
        <p:blipFill>
          <a:blip r:embed="rId5"/>
          <a:srcRect l="39583" t="40278" r="38542" b="19444"/>
          <a:stretch>
            <a:fillRect/>
          </a:stretch>
        </p:blipFill>
        <p:spPr bwMode="auto">
          <a:xfrm>
            <a:off x="7358082" y="285728"/>
            <a:ext cx="1500198" cy="20717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221" name="Picture 5" descr="C:\Documents and Settings\Администратор\Рабочий стол\книги-юбиляры\image-10.jpg"/>
          <p:cNvPicPr>
            <a:picLocks noChangeAspect="1" noChangeArrowheads="1"/>
          </p:cNvPicPr>
          <p:nvPr/>
        </p:nvPicPr>
        <p:blipFill>
          <a:blip r:embed="rId5"/>
          <a:srcRect l="4166" t="38889" r="68750" b="15277"/>
          <a:stretch>
            <a:fillRect/>
          </a:stretch>
        </p:blipFill>
        <p:spPr bwMode="auto">
          <a:xfrm>
            <a:off x="4857752" y="785794"/>
            <a:ext cx="2143140" cy="27201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3000372"/>
            <a:ext cx="428624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4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0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публикации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оэтического сборника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600" b="1" dirty="0" smtClean="0">
                <a:latin typeface="Palatino Linotype" pitchFamily="18" charset="0"/>
                <a:cs typeface="Times New Roman" pitchFamily="18" charset="0"/>
              </a:rPr>
              <a:t>Владимира Высоцкого</a:t>
            </a:r>
            <a:endParaRPr lang="ru-RU" sz="26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</a:t>
            </a:r>
            <a:r>
              <a:rPr lang="kk-KZ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Нерв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»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1981)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2054" name="Picture 6" descr="E:\школа\информационная культура\фото для биб.уроков\Рисунки книг\books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857620" y="5643578"/>
            <a:ext cx="1318400" cy="1007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Прямая соединительная линия 7"/>
          <p:cNvCxnSpPr/>
          <p:nvPr/>
        </p:nvCxnSpPr>
        <p:spPr>
          <a:xfrm rot="5400000">
            <a:off x="2108183" y="2749545"/>
            <a:ext cx="492922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4357686" y="2857496"/>
            <a:ext cx="4786314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55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убликации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романа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700" b="1" dirty="0" smtClean="0">
                <a:latin typeface="Palatino Linotype" pitchFamily="18" charset="0"/>
                <a:cs typeface="Times New Roman" pitchFamily="18" charset="0"/>
              </a:rPr>
              <a:t>Михаила Булгакова</a:t>
            </a:r>
            <a:endParaRPr lang="ru-RU" sz="27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</a:t>
            </a:r>
            <a:r>
              <a:rPr lang="kk-KZ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Мастер и Маргарита</a:t>
            </a:r>
            <a:r>
              <a:rPr lang="ru-RU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»</a:t>
            </a:r>
            <a:endParaRPr lang="ru-RU" sz="31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1966)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10242" name="Picture 2" descr="E:\школа\массовые мероприятия\портреты писателей\булгаков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20" y="285728"/>
            <a:ext cx="1476382" cy="18608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43" name="Picture 3" descr="C:\Documents and Settings\Администратор\Рабочий стол\книги-юбиляры\яяяяя.jpg"/>
          <p:cNvPicPr>
            <a:picLocks noChangeAspect="1" noChangeArrowheads="1"/>
          </p:cNvPicPr>
          <p:nvPr/>
        </p:nvPicPr>
        <p:blipFill>
          <a:blip r:embed="rId4"/>
          <a:srcRect r="55000" b="11666"/>
          <a:stretch>
            <a:fillRect/>
          </a:stretch>
        </p:blipFill>
        <p:spPr bwMode="auto">
          <a:xfrm>
            <a:off x="357158" y="285729"/>
            <a:ext cx="1310141" cy="19288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44" name="Picture 4" descr="C:\Documents and Settings\Администратор\Рабочий стол\книги-юбиляры\ZDlPhP2beo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08" y="714356"/>
            <a:ext cx="2071703" cy="32181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5" name="Picture 5" descr="C:\Documents and Settings\Администратор\Рабочий стол\книги-юбиляры\hello_html_m397c626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57752" y="809607"/>
            <a:ext cx="2246710" cy="2995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3000372"/>
            <a:ext cx="428624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7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0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публикации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романа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600" b="1" dirty="0" smtClean="0">
                <a:latin typeface="Palatino Linotype" pitchFamily="18" charset="0"/>
                <a:cs typeface="Times New Roman" pitchFamily="18" charset="0"/>
              </a:rPr>
              <a:t>Александра Фадеева</a:t>
            </a:r>
            <a:endParaRPr lang="ru-RU" sz="26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</a:t>
            </a:r>
            <a:r>
              <a:rPr lang="kk-KZ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Молодая гвардия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»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1951)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2054" name="Picture 6" descr="E:\школа\информационная культура\фото для биб.уроков\Рисунки книг\books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857620" y="5643578"/>
            <a:ext cx="1318400" cy="1007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Прямая соединительная линия 7"/>
          <p:cNvCxnSpPr/>
          <p:nvPr/>
        </p:nvCxnSpPr>
        <p:spPr>
          <a:xfrm rot="5400000">
            <a:off x="2108183" y="2749545"/>
            <a:ext cx="492922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4357686" y="2857496"/>
            <a:ext cx="4786314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70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убликации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сказки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700" b="1" dirty="0" smtClean="0">
                <a:latin typeface="Palatino Linotype" pitchFamily="18" charset="0"/>
                <a:cs typeface="Times New Roman" pitchFamily="18" charset="0"/>
              </a:rPr>
              <a:t>Джанни Родари</a:t>
            </a:r>
            <a:endParaRPr lang="ru-RU" sz="27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</a:t>
            </a:r>
            <a:r>
              <a:rPr lang="kk-KZ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Приключения Чиполлино</a:t>
            </a:r>
            <a:r>
              <a:rPr lang="ru-RU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»</a:t>
            </a:r>
            <a:endParaRPr lang="ru-RU" sz="31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1951)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11266" name="Picture 2" descr="C:\Documents and Settings\Администратор\Рабочий стол\книги-юбиляры\фадеев.jpg"/>
          <p:cNvPicPr>
            <a:picLocks noChangeAspect="1" noChangeArrowheads="1"/>
          </p:cNvPicPr>
          <p:nvPr/>
        </p:nvPicPr>
        <p:blipFill>
          <a:blip r:embed="rId3">
            <a:lum bright="10000"/>
          </a:blip>
          <a:srcRect/>
          <a:stretch>
            <a:fillRect/>
          </a:stretch>
        </p:blipFill>
        <p:spPr bwMode="auto">
          <a:xfrm>
            <a:off x="285720" y="285728"/>
            <a:ext cx="1644402" cy="20335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67" name="Picture 3" descr="C:\Documents and Settings\Администратор\Рабочий стол\книги-юбиляры\родари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8082" y="285728"/>
            <a:ext cx="1464758" cy="20717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68" name="Picture 4" descr="C:\Documents and Settings\Администратор\Рабочий стол\книги-юбиляры\101162667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5984" y="857232"/>
            <a:ext cx="2000264" cy="31046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9" name="Picture 5" descr="C:\Documents and Settings\Администратор\Рабочий стол\книги-юбиляры\fullsiz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57752" y="785794"/>
            <a:ext cx="2185983" cy="3020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3000372"/>
            <a:ext cx="428624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100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публикации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</a:t>
            </a:r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борника стихов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600" b="1" dirty="0" smtClean="0">
                <a:latin typeface="Palatino Linotype" pitchFamily="18" charset="0"/>
                <a:cs typeface="Times New Roman" pitchFamily="18" charset="0"/>
              </a:rPr>
              <a:t>Анны Ахматовой</a:t>
            </a:r>
            <a:endParaRPr lang="ru-RU" sz="26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</a:t>
            </a:r>
            <a:r>
              <a:rPr lang="kk-KZ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П</a:t>
            </a:r>
            <a:r>
              <a:rPr lang="kk-KZ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одорожник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»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1921)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2054" name="Picture 6" descr="E:\школа\информационная культура\фото для биб.уроков\Рисунки книг\books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857620" y="5643578"/>
            <a:ext cx="1318400" cy="1007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Прямая соединительная линия 7"/>
          <p:cNvCxnSpPr/>
          <p:nvPr/>
        </p:nvCxnSpPr>
        <p:spPr>
          <a:xfrm rot="5400000">
            <a:off x="2108183" y="2749545"/>
            <a:ext cx="492922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4357686" y="3071810"/>
            <a:ext cx="4786314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10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0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убликации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повести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700" b="1" dirty="0" smtClean="0">
                <a:latin typeface="Palatino Linotype" pitchFamily="18" charset="0"/>
                <a:cs typeface="Times New Roman" pitchFamily="18" charset="0"/>
              </a:rPr>
              <a:t>Александра Грина</a:t>
            </a:r>
            <a:endParaRPr lang="ru-RU" sz="27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</a:t>
            </a:r>
            <a:r>
              <a:rPr lang="kk-KZ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Алые паруса</a:t>
            </a:r>
            <a:r>
              <a:rPr lang="ru-RU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»</a:t>
            </a:r>
            <a:endParaRPr lang="ru-RU" sz="31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1921)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12290" name="Picture 2" descr="C:\Documents and Settings\Администратор\Рабочий стол\книги-юбиляры\img11.jpg"/>
          <p:cNvPicPr>
            <a:picLocks noChangeAspect="1" noChangeArrowheads="1"/>
          </p:cNvPicPr>
          <p:nvPr/>
        </p:nvPicPr>
        <p:blipFill>
          <a:blip r:embed="rId3"/>
          <a:srcRect l="63281" t="31250" r="15084" b="37500"/>
          <a:stretch>
            <a:fillRect/>
          </a:stretch>
        </p:blipFill>
        <p:spPr bwMode="auto">
          <a:xfrm>
            <a:off x="7143768" y="214290"/>
            <a:ext cx="1714512" cy="1857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1" name="Picture 3" descr="C:\Documents and Settings\Администратор\Рабочий стол\книги-юбиляры\10170909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36798" y="857232"/>
            <a:ext cx="2078846" cy="3214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292" name="Picture 4" descr="C:\Documents and Settings\Администратор\Рабочий стол\книги-юбиляры\0010-010-Anno-Domini-leto-gospodne-Podorozhnik.jpg"/>
          <p:cNvPicPr>
            <a:picLocks noChangeAspect="1" noChangeArrowheads="1"/>
          </p:cNvPicPr>
          <p:nvPr/>
        </p:nvPicPr>
        <p:blipFill>
          <a:blip r:embed="rId5"/>
          <a:srcRect l="6250" t="12500" r="60937" b="14583"/>
          <a:stretch>
            <a:fillRect/>
          </a:stretch>
        </p:blipFill>
        <p:spPr bwMode="auto">
          <a:xfrm>
            <a:off x="357158" y="285728"/>
            <a:ext cx="1500198" cy="25003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293" name="Picture 5" descr="C:\Documents and Settings\Администратор\Рабочий стол\книги-юбиляры\подорожник.jpg"/>
          <p:cNvPicPr>
            <a:picLocks noChangeAspect="1" noChangeArrowheads="1"/>
          </p:cNvPicPr>
          <p:nvPr/>
        </p:nvPicPr>
        <p:blipFill>
          <a:blip r:embed="rId6"/>
          <a:srcRect l="51258"/>
          <a:stretch>
            <a:fillRect/>
          </a:stretch>
        </p:blipFill>
        <p:spPr bwMode="auto">
          <a:xfrm>
            <a:off x="2285984" y="1000108"/>
            <a:ext cx="2008561" cy="30040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3000372"/>
            <a:ext cx="428624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115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публикации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повести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600" b="1" dirty="0" smtClean="0">
                <a:latin typeface="Palatino Linotype" pitchFamily="18" charset="0"/>
                <a:cs typeface="Times New Roman" pitchFamily="18" charset="0"/>
              </a:rPr>
              <a:t>Джека Лондона</a:t>
            </a:r>
            <a:endParaRPr lang="ru-RU" sz="26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</a:t>
            </a:r>
            <a:r>
              <a:rPr lang="kk-KZ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Белый клык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»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1906)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2054" name="Picture 6" descr="E:\школа\информационная культура\фото для биб.уроков\Рисунки книг\books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857620" y="5643578"/>
            <a:ext cx="1318400" cy="1007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Прямая соединительная линия 7"/>
          <p:cNvCxnSpPr/>
          <p:nvPr/>
        </p:nvCxnSpPr>
        <p:spPr>
          <a:xfrm rot="5400000">
            <a:off x="2108183" y="2749545"/>
            <a:ext cx="492922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4786314" y="2786058"/>
            <a:ext cx="421481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145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убликации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повести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700" b="1" dirty="0" smtClean="0">
                <a:latin typeface="Palatino Linotype" pitchFamily="18" charset="0"/>
                <a:cs typeface="Times New Roman" pitchFamily="18" charset="0"/>
              </a:rPr>
              <a:t>Марка Твена</a:t>
            </a:r>
            <a:endParaRPr lang="ru-RU" sz="27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</a:t>
            </a:r>
            <a:r>
              <a:rPr lang="kk-KZ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Приключения</a:t>
            </a:r>
          </a:p>
          <a:p>
            <a:pPr algn="r"/>
            <a:r>
              <a:rPr lang="kk-KZ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Тома Сойера</a:t>
            </a:r>
            <a:r>
              <a:rPr lang="ru-RU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»</a:t>
            </a:r>
            <a:endParaRPr lang="ru-RU" sz="31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1876)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ГЕНИАЛЬНЫЙ БРОДЯГА ДЖЕК ЛОНДОН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4282" y="285728"/>
            <a:ext cx="1428760" cy="1857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314" name="Picture 2" descr="E:\школа\массовые мероприятия\портреты писателей\марк твен.jpeg"/>
          <p:cNvPicPr>
            <a:picLocks noChangeAspect="1" noChangeArrowheads="1"/>
          </p:cNvPicPr>
          <p:nvPr/>
        </p:nvPicPr>
        <p:blipFill>
          <a:blip r:embed="rId4"/>
          <a:srcRect l="10294" r="6985"/>
          <a:stretch>
            <a:fillRect/>
          </a:stretch>
        </p:blipFill>
        <p:spPr bwMode="auto">
          <a:xfrm>
            <a:off x="7421360" y="285728"/>
            <a:ext cx="1365481" cy="2000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315" name="Picture 3" descr="C:\Documents and Settings\Администратор\Рабочий стол\книги-юбиляры\1015957216.jpg"/>
          <p:cNvPicPr>
            <a:picLocks noChangeAspect="1" noChangeArrowheads="1"/>
          </p:cNvPicPr>
          <p:nvPr/>
        </p:nvPicPr>
        <p:blipFill>
          <a:blip r:embed="rId5" cstate="print"/>
          <a:srcRect b="3846"/>
          <a:stretch>
            <a:fillRect/>
          </a:stretch>
        </p:blipFill>
        <p:spPr bwMode="auto">
          <a:xfrm>
            <a:off x="2143108" y="571480"/>
            <a:ext cx="2190109" cy="3286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316" name="Picture 4" descr="C:\Documents and Settings\Администратор\Рабочий стол\книги-юбиляры\KA-0021983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4876" y="571480"/>
            <a:ext cx="2286016" cy="3200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2786058"/>
            <a:ext cx="42862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150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публикации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</a:t>
            </a:r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казочной повести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600" b="1" dirty="0" smtClean="0">
                <a:latin typeface="Palatino Linotype" pitchFamily="18" charset="0"/>
                <a:cs typeface="Times New Roman" pitchFamily="18" charset="0"/>
              </a:rPr>
              <a:t>Льюиса Кэрролла</a:t>
            </a:r>
            <a:endParaRPr lang="ru-RU" sz="26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</a:t>
            </a:r>
            <a:r>
              <a:rPr lang="kk-KZ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Алиса в Стране чудес</a:t>
            </a: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»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1871)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2054" name="Picture 6" descr="E:\школа\информационная культура\фото для биб.уроков\Рисунки книг\books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857620" y="5643578"/>
            <a:ext cx="1318400" cy="1007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Прямая соединительная линия 7"/>
          <p:cNvCxnSpPr/>
          <p:nvPr/>
        </p:nvCxnSpPr>
        <p:spPr>
          <a:xfrm rot="5400000">
            <a:off x="2108183" y="2749545"/>
            <a:ext cx="492922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4786314" y="2786058"/>
            <a:ext cx="421481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160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убликации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романа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700" b="1" dirty="0" smtClean="0">
                <a:latin typeface="Palatino Linotype" pitchFamily="18" charset="0"/>
                <a:cs typeface="Times New Roman" pitchFamily="18" charset="0"/>
              </a:rPr>
              <a:t>Федора Достоевского</a:t>
            </a:r>
            <a:endParaRPr lang="ru-RU" sz="27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</a:t>
            </a:r>
            <a:r>
              <a:rPr lang="kk-KZ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Униженные и оскорбленные</a:t>
            </a:r>
            <a:r>
              <a:rPr lang="ru-RU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»</a:t>
            </a:r>
            <a:endParaRPr lang="ru-RU" sz="31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1861)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14338" name="Picture 2" descr="E:\школа\рдч\фото для РДЧ\алиса\Lewsi_Carroll.jpg"/>
          <p:cNvPicPr>
            <a:picLocks noChangeAspect="1" noChangeArrowheads="1"/>
          </p:cNvPicPr>
          <p:nvPr/>
        </p:nvPicPr>
        <p:blipFill>
          <a:blip r:embed="rId3"/>
          <a:srcRect l="10270" r="20154" b="23154"/>
          <a:stretch>
            <a:fillRect/>
          </a:stretch>
        </p:blipFill>
        <p:spPr bwMode="auto">
          <a:xfrm>
            <a:off x="357158" y="285727"/>
            <a:ext cx="1450080" cy="19288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339" name="Picture 3" descr="E:\школа\массовые мероприятия\портреты писателей\достоевский.jpg"/>
          <p:cNvPicPr>
            <a:picLocks noChangeAspect="1" noChangeArrowheads="1"/>
          </p:cNvPicPr>
          <p:nvPr/>
        </p:nvPicPr>
        <p:blipFill>
          <a:blip r:embed="rId4">
            <a:lum bright="20000"/>
          </a:blip>
          <a:srcRect l="27011" t="6539" r="24138" b="43791"/>
          <a:stretch>
            <a:fillRect/>
          </a:stretch>
        </p:blipFill>
        <p:spPr bwMode="auto">
          <a:xfrm>
            <a:off x="7072330" y="285728"/>
            <a:ext cx="1821669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340" name="Picture 4" descr="C:\Documents and Settings\Администратор\Рабочий стол\книги-юбиляры\eksmo_96.jpg"/>
          <p:cNvPicPr>
            <a:picLocks noChangeAspect="1" noChangeArrowheads="1"/>
          </p:cNvPicPr>
          <p:nvPr/>
        </p:nvPicPr>
        <p:blipFill>
          <a:blip r:embed="rId5" cstate="print"/>
          <a:srcRect l="12019" r="8654"/>
          <a:stretch>
            <a:fillRect/>
          </a:stretch>
        </p:blipFill>
        <p:spPr bwMode="auto">
          <a:xfrm>
            <a:off x="2214546" y="500042"/>
            <a:ext cx="2085440" cy="3286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41" name="Picture 5" descr="C:\Documents and Settings\Администратор\Рабочий стол\книги-юбиляры\чччч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4876" y="785794"/>
            <a:ext cx="2071702" cy="32938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2786058"/>
            <a:ext cx="428624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165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публикации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</a:t>
            </a:r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казки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600" b="1" dirty="0" smtClean="0">
                <a:latin typeface="Palatino Linotype" pitchFamily="18" charset="0"/>
                <a:cs typeface="Times New Roman" pitchFamily="18" charset="0"/>
              </a:rPr>
              <a:t>Петра Ершова</a:t>
            </a:r>
            <a:endParaRPr lang="ru-RU" sz="26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«Конек – горбунок»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1856)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2054" name="Picture 6" descr="E:\школа\информационная культура\фото для биб.уроков\Рисунки книг\books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857620" y="5643578"/>
            <a:ext cx="1318400" cy="1007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Прямая соединительная линия 7"/>
          <p:cNvCxnSpPr/>
          <p:nvPr/>
        </p:nvCxnSpPr>
        <p:spPr>
          <a:xfrm rot="5400000">
            <a:off x="2108183" y="2749545"/>
            <a:ext cx="492922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4786314" y="2786058"/>
            <a:ext cx="421481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190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убликации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романа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700" b="1" dirty="0" smtClean="0">
                <a:latin typeface="Palatino Linotype" pitchFamily="18" charset="0"/>
                <a:cs typeface="Times New Roman" pitchFamily="18" charset="0"/>
              </a:rPr>
              <a:t>Виктора Гюго</a:t>
            </a:r>
            <a:endParaRPr lang="ru-RU" sz="27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</a:t>
            </a:r>
            <a:r>
              <a:rPr lang="kk-KZ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Собор Парижской Богоматери</a:t>
            </a:r>
            <a:r>
              <a:rPr lang="ru-RU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»</a:t>
            </a:r>
            <a:endParaRPr lang="ru-RU" sz="31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1831)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15362" name="Picture 2" descr="C:\Documents and Settings\Администратор\Рабочий стол\книги-юбиляры\гюго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285728"/>
            <a:ext cx="1500178" cy="20002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363" name="Picture 3" descr="C:\Documents and Settings\Администратор\Рабочий стол\книги-юбиляры\81683_orig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85728"/>
            <a:ext cx="1464459" cy="1952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364" name="Picture 4" descr="C:\Documents and Settings\Администратор\Рабочий стол\книги-юбиляры\cover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08" y="857232"/>
            <a:ext cx="2192316" cy="29100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5" name="Picture 5" descr="C:\Documents and Settings\Администратор\Рабочий стол\книги-юбиляры\103326817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7752" y="642918"/>
            <a:ext cx="2062772" cy="3214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2786058"/>
            <a:ext cx="42862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195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публикации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романа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600" b="1" dirty="0" smtClean="0">
                <a:latin typeface="Palatino Linotype" pitchFamily="18" charset="0"/>
                <a:cs typeface="Times New Roman" pitchFamily="18" charset="0"/>
              </a:rPr>
              <a:t>Фенемора Купера</a:t>
            </a:r>
            <a:endParaRPr lang="ru-RU" sz="26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«Последний из Могикан»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1826)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2054" name="Picture 6" descr="E:\школа\информационная культура\фото для биб.уроков\Рисунки книг\books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857620" y="5643578"/>
            <a:ext cx="1318400" cy="1007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Прямая соединительная линия 7"/>
          <p:cNvCxnSpPr/>
          <p:nvPr/>
        </p:nvCxnSpPr>
        <p:spPr>
          <a:xfrm rot="5400000">
            <a:off x="2108183" y="2749545"/>
            <a:ext cx="492922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4786314" y="2786058"/>
            <a:ext cx="4214810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240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убликации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комедии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700" b="1" dirty="0" smtClean="0">
                <a:latin typeface="Palatino Linotype" pitchFamily="18" charset="0"/>
                <a:cs typeface="Times New Roman" pitchFamily="18" charset="0"/>
              </a:rPr>
              <a:t>Дениса Фонвизина</a:t>
            </a:r>
            <a:endParaRPr lang="ru-RU" sz="27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</a:t>
            </a:r>
            <a:r>
              <a:rPr lang="kk-KZ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Недоросль</a:t>
            </a:r>
            <a:r>
              <a:rPr lang="ru-RU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»</a:t>
            </a:r>
            <a:endParaRPr lang="ru-RU" sz="31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1781)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16386" name="Picture 2" descr="C:\Documents and Settings\Администратор\Рабочий стол\книги-юбиляры\f79e1f70703cab2d48406ccd5160f14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8"/>
            <a:ext cx="1365137" cy="2000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387" name="Picture 3" descr="E:\школа\массовые мероприятия\портреты писателей\фонвизин.jpg"/>
          <p:cNvPicPr>
            <a:picLocks noChangeAspect="1" noChangeArrowheads="1"/>
          </p:cNvPicPr>
          <p:nvPr/>
        </p:nvPicPr>
        <p:blipFill>
          <a:blip r:embed="rId4"/>
          <a:srcRect l="14737" t="6316" r="13684" b="21052"/>
          <a:stretch>
            <a:fillRect/>
          </a:stretch>
        </p:blipFill>
        <p:spPr bwMode="auto">
          <a:xfrm>
            <a:off x="7429520" y="285728"/>
            <a:ext cx="1372852" cy="18573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388" name="Picture 4" descr="C:\Documents and Settings\Администратор\Рабочий стол\книги-юбиляры\5990656327a9ab8b73324344.jpg"/>
          <p:cNvPicPr>
            <a:picLocks noChangeAspect="1" noChangeArrowheads="1"/>
          </p:cNvPicPr>
          <p:nvPr/>
        </p:nvPicPr>
        <p:blipFill>
          <a:blip r:embed="rId5"/>
          <a:srcRect l="5556" t="2778" r="12963" b="2777"/>
          <a:stretch>
            <a:fillRect/>
          </a:stretch>
        </p:blipFill>
        <p:spPr bwMode="auto">
          <a:xfrm>
            <a:off x="2214546" y="642918"/>
            <a:ext cx="2033897" cy="3143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89" name="Picture 5" descr="C:\Documents and Settings\Администратор\Рабочий стол\книги-юбиляры\102085744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29190" y="714356"/>
            <a:ext cx="1935151" cy="3000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2786058"/>
            <a:ext cx="428624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2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95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публикации</a:t>
            </a:r>
          </a:p>
          <a:p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повести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600" b="1" dirty="0" smtClean="0">
                <a:latin typeface="Palatino Linotype" pitchFamily="18" charset="0"/>
                <a:cs typeface="Times New Roman" pitchFamily="18" charset="0"/>
              </a:rPr>
              <a:t>Джонатана Свифта</a:t>
            </a:r>
            <a:endParaRPr lang="ru-RU" sz="2600" b="1" dirty="0" smtClean="0"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«Путешествие Гулливера»</a:t>
            </a:r>
            <a:endParaRPr lang="ru-RU" sz="3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1726)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2054" name="Picture 6" descr="E:\школа\информационная культура\фото для биб.уроков\Рисунки книг\books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857620" y="5643578"/>
            <a:ext cx="1318400" cy="1007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Прямая соединительная линия 7"/>
          <p:cNvCxnSpPr/>
          <p:nvPr/>
        </p:nvCxnSpPr>
        <p:spPr>
          <a:xfrm rot="5400000">
            <a:off x="2108183" y="2749545"/>
            <a:ext cx="4929222" cy="158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4786314" y="2786058"/>
            <a:ext cx="421481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430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лет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со времени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</a:t>
            </a:r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убликации</a:t>
            </a:r>
          </a:p>
          <a:p>
            <a:pPr algn="r"/>
            <a:r>
              <a:rPr lang="ru-RU" sz="2400" b="1" dirty="0" smtClean="0">
                <a:latin typeface="Palatino Linotype" pitchFamily="18" charset="0"/>
                <a:cs typeface="Times New Roman" pitchFamily="18" charset="0"/>
              </a:rPr>
              <a:t>пьесы</a:t>
            </a:r>
            <a:endParaRPr lang="ru-RU" sz="24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700" b="1" dirty="0" smtClean="0">
                <a:latin typeface="Palatino Linotype" pitchFamily="18" charset="0"/>
                <a:cs typeface="Times New Roman" pitchFamily="18" charset="0"/>
              </a:rPr>
              <a:t>Уильяма Шекспира</a:t>
            </a:r>
            <a:endParaRPr lang="ru-RU" sz="2700" b="1" dirty="0" smtClean="0"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«</a:t>
            </a:r>
            <a:r>
              <a:rPr lang="kk-KZ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Сон в летнюю ночь</a:t>
            </a:r>
            <a:r>
              <a:rPr lang="ru-RU" sz="31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itchFamily="18" charset="0"/>
                <a:cs typeface="Times New Roman" pitchFamily="18" charset="0"/>
              </a:rPr>
              <a:t>»</a:t>
            </a:r>
            <a:endParaRPr lang="ru-RU" sz="31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latino Linotype" pitchFamily="18" charset="0"/>
              <a:cs typeface="Times New Roman" pitchFamily="18" charset="0"/>
            </a:endParaRPr>
          </a:p>
          <a:p>
            <a:pPr algn="r"/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Palatino Linotype" pitchFamily="18" charset="0"/>
                <a:cs typeface="Times New Roman" pitchFamily="18" charset="0"/>
              </a:rPr>
              <a:t>1591)</a:t>
            </a:r>
            <a:endParaRPr lang="ru-RU" sz="2800" b="1" dirty="0">
              <a:latin typeface="Palatino Linotype" pitchFamily="18" charset="0"/>
              <a:cs typeface="Times New Roman" pitchFamily="18" charset="0"/>
            </a:endParaRPr>
          </a:p>
        </p:txBody>
      </p:sp>
      <p:pic>
        <p:nvPicPr>
          <p:cNvPr id="17410" name="Picture 2" descr="C:\Documents and Settings\Администратор\Рабочий стол\книги-юбиляры\babd96eb81406ca00aadb8a72346959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928670"/>
            <a:ext cx="2063129" cy="2714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411" name="Picture 3" descr="E:\школа\массовые мероприятия\портреты писателей\шекспир.jpeg"/>
          <p:cNvPicPr>
            <a:picLocks noChangeAspect="1" noChangeArrowheads="1"/>
          </p:cNvPicPr>
          <p:nvPr/>
        </p:nvPicPr>
        <p:blipFill>
          <a:blip r:embed="rId4"/>
          <a:srcRect l="23973" r="18986"/>
          <a:stretch>
            <a:fillRect/>
          </a:stretch>
        </p:blipFill>
        <p:spPr bwMode="auto">
          <a:xfrm>
            <a:off x="7233068" y="285728"/>
            <a:ext cx="1660215" cy="2000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412" name="Picture 4" descr="C:\Documents and Settings\Администратор\Рабочий стол\книги-юбиляры\7159.jpg"/>
          <p:cNvPicPr>
            <a:picLocks noChangeAspect="1" noChangeArrowheads="1"/>
          </p:cNvPicPr>
          <p:nvPr/>
        </p:nvPicPr>
        <p:blipFill>
          <a:blip r:embed="rId5">
            <a:lum bright="10000"/>
          </a:blip>
          <a:srcRect/>
          <a:stretch>
            <a:fillRect/>
          </a:stretch>
        </p:blipFill>
        <p:spPr bwMode="auto">
          <a:xfrm>
            <a:off x="4851672" y="571480"/>
            <a:ext cx="2006344" cy="3143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413" name="Picture 5" descr="C:\Documents and Settings\Администратор\Рабочий стол\книги-юбиляры\703183.jpg"/>
          <p:cNvPicPr>
            <a:picLocks noChangeAspect="1" noChangeArrowheads="1"/>
          </p:cNvPicPr>
          <p:nvPr/>
        </p:nvPicPr>
        <p:blipFill>
          <a:blip r:embed="rId6" cstate="print"/>
          <a:srcRect l="16593" r="17035" b="22013"/>
          <a:stretch>
            <a:fillRect/>
          </a:stretch>
        </p:blipFill>
        <p:spPr bwMode="auto">
          <a:xfrm>
            <a:off x="357158" y="285728"/>
            <a:ext cx="1580747" cy="18573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584</Words>
  <Application>Microsoft Office PowerPoint</Application>
  <PresentationFormat>Экран (4:3)</PresentationFormat>
  <Paragraphs>264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Company>RUSSIA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XP GAME 2010</dc:creator>
  <cp:lastModifiedBy>XP GAME 2010</cp:lastModifiedBy>
  <cp:revision>34</cp:revision>
  <dcterms:created xsi:type="dcterms:W3CDTF">2020-10-20T08:41:36Z</dcterms:created>
  <dcterms:modified xsi:type="dcterms:W3CDTF">2021-02-05T08:25:29Z</dcterms:modified>
</cp:coreProperties>
</file>