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62" autoAdjust="0"/>
    <p:restoredTop sz="94660"/>
  </p:normalViewPr>
  <p:slideViewPr>
    <p:cSldViewPr>
      <p:cViewPr varScale="1">
        <p:scale>
          <a:sx n="64" d="100"/>
          <a:sy n="64" d="100"/>
        </p:scale>
        <p:origin x="-15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1D44793-DCAF-47A1-9989-C0E5AC657DC2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E60449F-ED9D-41A9-932B-D9062F79A1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pp.vk.me/c312621/v312621433/9b05/x66N12BSxN0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y.delfi.ua/norm/22048/591536_cfNarM.jpe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.calameoassets.com/141028121740-3336b0b148c2992688fe6e21da3c8542/p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428868"/>
            <a:ext cx="5429288" cy="40281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26149">
            <a:off x="6967837" y="910961"/>
            <a:ext cx="1781996" cy="18256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28596" y="642918"/>
            <a:ext cx="631564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Буккроссинг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142852"/>
            <a:ext cx="6136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Calibri" pitchFamily="34" charset="0"/>
              </a:rPr>
              <a:t>Зеленоборская школа - гимназия</a:t>
            </a:r>
            <a:endParaRPr lang="ru-RU" sz="3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&amp;bcy;&amp;ucy;&amp;kcy;&amp;kcy;&amp;rcy;&amp;ocy;&amp;scy;&amp;scy;&amp;icy;&amp;ncy;&amp;gcy; &amp;vcy; &amp;Gcy;&amp;iecy;&amp;rcy;&amp;mcy;&amp;acy;&amp;ncy;&amp;icy;&amp;icy;"/>
          <p:cNvPicPr>
            <a:picLocks noChangeAspect="1" noChangeArrowheads="1"/>
          </p:cNvPicPr>
          <p:nvPr/>
        </p:nvPicPr>
        <p:blipFill>
          <a:blip r:embed="rId2"/>
          <a:srcRect l="2308" t="3333" r="14615"/>
          <a:stretch>
            <a:fillRect/>
          </a:stretch>
        </p:blipFill>
        <p:spPr bwMode="auto">
          <a:xfrm>
            <a:off x="214282" y="1571612"/>
            <a:ext cx="2571768" cy="4603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28596" y="214290"/>
            <a:ext cx="813568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Что такое буккроссинг?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050" y="1571612"/>
            <a:ext cx="5500726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Буккроссинг</a:t>
            </a:r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 </a:t>
            </a:r>
            <a:r>
              <a:rPr lang="ru-RU" sz="2500" b="1" dirty="0" smtClean="0">
                <a:latin typeface="Calibri" pitchFamily="34" charset="0"/>
              </a:rPr>
              <a:t>– это глобальный 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мировой проект обмена книгами.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В рамках этого проекта люди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оставляют книги в общественных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местах, чтобы дать другим</a:t>
            </a:r>
          </a:p>
          <a:p>
            <a:pPr algn="ctr"/>
            <a:r>
              <a:rPr lang="ru-RU" sz="2500" b="1" dirty="0">
                <a:latin typeface="Calibri" pitchFamily="34" charset="0"/>
              </a:rPr>
              <a:t>в</a:t>
            </a:r>
            <a:r>
              <a:rPr lang="ru-RU" sz="2500" b="1" dirty="0" smtClean="0">
                <a:latin typeface="Calibri" pitchFamily="34" charset="0"/>
              </a:rPr>
              <a:t>озможность открыть для себя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новую книгу или интересного автора.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Буккроссинг</a:t>
            </a:r>
            <a:r>
              <a:rPr lang="ru-RU" sz="2500" b="1" dirty="0" smtClean="0">
                <a:latin typeface="Calibri" pitchFamily="34" charset="0"/>
              </a:rPr>
              <a:t> – это непросто занятие 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хаотичным обменом книг, 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это своеобразный мировой</a:t>
            </a:r>
          </a:p>
          <a:p>
            <a:pPr algn="ctr"/>
            <a:r>
              <a:rPr lang="ru-RU" sz="2500" b="1" dirty="0" smtClean="0">
                <a:latin typeface="Calibri" pitchFamily="34" charset="0"/>
              </a:rPr>
              <a:t>книжный клуб.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rcy;&amp;ucy;&amp;kcy;&amp;icy; &amp;icy; &amp;kcy;&amp;ncy;&amp;icy;&amp;g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14290"/>
            <a:ext cx="3214674" cy="19645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4282" y="357166"/>
            <a:ext cx="4956934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>
                <a:latin typeface="Calibri" pitchFamily="34" charset="0"/>
              </a:rPr>
              <a:t>Процесс буккроссинга состоит</a:t>
            </a:r>
          </a:p>
          <a:p>
            <a:pPr algn="ctr"/>
            <a:r>
              <a:rPr lang="ru-RU" sz="2600" b="1" dirty="0">
                <a:latin typeface="Calibri" pitchFamily="34" charset="0"/>
              </a:rPr>
              <a:t>и</a:t>
            </a:r>
            <a:r>
              <a:rPr lang="ru-RU" sz="2600" b="1" dirty="0" smtClean="0">
                <a:latin typeface="Calibri" pitchFamily="34" charset="0"/>
              </a:rPr>
              <a:t>з простейшего действия,</a:t>
            </a:r>
          </a:p>
          <a:p>
            <a:pPr algn="ctr"/>
            <a:r>
              <a:rPr lang="ru-RU" sz="2600" b="1" dirty="0">
                <a:latin typeface="Calibri" pitchFamily="34" charset="0"/>
              </a:rPr>
              <a:t>о</a:t>
            </a:r>
            <a:r>
              <a:rPr lang="ru-RU" sz="2600" b="1" dirty="0" smtClean="0">
                <a:latin typeface="Calibri" pitchFamily="34" charset="0"/>
              </a:rPr>
              <a:t>снованного на принципе</a:t>
            </a:r>
          </a:p>
          <a:p>
            <a:pPr algn="ctr"/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«прочитал – отдай другому»</a:t>
            </a:r>
            <a:endParaRPr lang="ru-RU" sz="28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2357430"/>
            <a:ext cx="77153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Calibri" pitchFamily="34" charset="0"/>
              </a:rPr>
              <a:t>Проект буккроссинг возник в 2001 году по инициативе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специалиста по интернет - технологиям, американца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Рона Хорнбэкера. Он оставил некоторое количество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своих книг в холле гостиницы для свободного использования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другими любителями чтения, а чуть позже создал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сайт </a:t>
            </a:r>
            <a:r>
              <a:rPr lang="ru-RU" sz="28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bookcrossing.com.</a:t>
            </a:r>
            <a:r>
              <a:rPr lang="ru-RU" sz="2200" b="1" u="sng" dirty="0" smtClean="0">
                <a:solidFill>
                  <a:srgbClr val="CCCC00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ru-RU" sz="2200" b="1" dirty="0">
                <a:latin typeface="Calibri" pitchFamily="34" charset="0"/>
              </a:rPr>
              <a:t>Д</a:t>
            </a:r>
            <a:r>
              <a:rPr lang="ru-RU" sz="2200" b="1" dirty="0" smtClean="0">
                <a:latin typeface="Calibri" pitchFamily="34" charset="0"/>
              </a:rPr>
              <a:t>вижение из США переместилось в Европу, и было тепло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встречено в Италии, затем во Франции и по всей Европе,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вплоть до Финляндии. В 2004 году движение пришло в Россию. В общем, сейчас по миру в системе распространения книг зарегистрировано  </a:t>
            </a:r>
          </a:p>
          <a:p>
            <a:pPr algn="ctr"/>
            <a:r>
              <a:rPr lang="ru-RU" sz="2200" b="1" dirty="0" smtClean="0">
                <a:latin typeface="Calibri" pitchFamily="34" charset="0"/>
              </a:rPr>
              <a:t>более 2000000 участников и 10000000 книг.</a:t>
            </a:r>
            <a:endParaRPr lang="ru-RU" sz="2200" b="1" dirty="0">
              <a:latin typeface="Calibri" pitchFamily="34" charset="0"/>
            </a:endParaRPr>
          </a:p>
        </p:txBody>
      </p:sp>
      <p:pic>
        <p:nvPicPr>
          <p:cNvPr id="5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47905">
            <a:off x="7656428" y="5243813"/>
            <a:ext cx="1251505" cy="12838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p.vk.me/c312621/v312621433/9b05/x66N12BSxN0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500166" y="2000240"/>
            <a:ext cx="5643580" cy="3373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285728"/>
            <a:ext cx="823751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Calibri" pitchFamily="34" charset="0"/>
              </a:rPr>
              <a:t>Девиз буккроссеров: </a:t>
            </a:r>
          </a:p>
          <a:p>
            <a:pPr algn="ctr"/>
            <a:r>
              <a:rPr lang="ru-RU" sz="3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«Книги должны читаться, а не стоять на полках!</a:t>
            </a:r>
          </a:p>
          <a:p>
            <a:pPr algn="ctr"/>
            <a:r>
              <a:rPr lang="ru-RU" sz="3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Отпуская книгу на волю даешь ей жизнь!»</a:t>
            </a:r>
            <a:endParaRPr lang="ru-RU" sz="3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5643578"/>
            <a:ext cx="73881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Calibri" pitchFamily="34" charset="0"/>
              </a:rPr>
              <a:t>Желтая книга – путешественница  - 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известный во всем мире значок буккроссинга</a:t>
            </a:r>
            <a:endParaRPr lang="ru-RU" sz="28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7990201" cy="81560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Разновидности буккроссинга</a:t>
            </a:r>
            <a:endParaRPr lang="ru-RU" sz="4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142984"/>
            <a:ext cx="765222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Классический </a:t>
            </a:r>
            <a:r>
              <a:rPr lang="ru-RU" sz="2600" b="1" dirty="0" smtClean="0">
                <a:latin typeface="Calibri" pitchFamily="34" charset="0"/>
              </a:rPr>
              <a:t>– с помощью специальных мест –</a:t>
            </a:r>
          </a:p>
          <a:p>
            <a:r>
              <a:rPr lang="ru-RU" sz="2600" b="1" dirty="0">
                <a:latin typeface="Calibri" pitchFamily="34" charset="0"/>
              </a:rPr>
              <a:t>з</a:t>
            </a:r>
            <a:r>
              <a:rPr lang="ru-RU" sz="2600" b="1" dirty="0" smtClean="0">
                <a:latin typeface="Calibri" pitchFamily="34" charset="0"/>
              </a:rPr>
              <a:t>он буккроссинга (полок, шкафов в помещениях,</a:t>
            </a:r>
          </a:p>
          <a:p>
            <a:r>
              <a:rPr lang="ru-RU" sz="2600" b="1" dirty="0">
                <a:latin typeface="Calibri" pitchFamily="34" charset="0"/>
              </a:rPr>
              <a:t>у</a:t>
            </a:r>
            <a:r>
              <a:rPr lang="ru-RU" sz="2600" b="1" dirty="0" smtClean="0">
                <a:latin typeface="Calibri" pitchFamily="34" charset="0"/>
              </a:rPr>
              <a:t>личных библиотек, арт-объектов).</a:t>
            </a:r>
            <a:endParaRPr lang="ru-RU" sz="2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2857496"/>
            <a:ext cx="823122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Букрей</a:t>
            </a:r>
            <a:r>
              <a:rPr lang="ru-RU" sz="2600" b="1" dirty="0" smtClean="0">
                <a:latin typeface="Calibri" pitchFamily="34" charset="0"/>
              </a:rPr>
              <a:t> (англ. </a:t>
            </a:r>
            <a:r>
              <a:rPr lang="en-US" sz="2600" b="1" dirty="0" smtClean="0">
                <a:latin typeface="Calibri" pitchFamily="34" charset="0"/>
              </a:rPr>
              <a:t>bookray</a:t>
            </a:r>
            <a:r>
              <a:rPr lang="ru-RU" sz="2600" b="1" dirty="0" smtClean="0">
                <a:latin typeface="Calibri" pitchFamily="34" charset="0"/>
              </a:rPr>
              <a:t>) – пересылка книг по почте,</a:t>
            </a:r>
          </a:p>
          <a:p>
            <a:r>
              <a:rPr lang="ru-RU" sz="2600" b="1" dirty="0" smtClean="0">
                <a:latin typeface="Calibri" pitchFamily="34" charset="0"/>
              </a:rPr>
              <a:t>по цепочке, от одного участника к следующему,</a:t>
            </a:r>
          </a:p>
          <a:p>
            <a:r>
              <a:rPr lang="ru-RU" sz="2600" b="1" dirty="0" smtClean="0">
                <a:latin typeface="Calibri" pitchFamily="34" charset="0"/>
              </a:rPr>
              <a:t>часто пересекая границы стран и континентов.</a:t>
            </a:r>
          </a:p>
          <a:p>
            <a:r>
              <a:rPr lang="ru-RU" sz="2600" b="1" dirty="0" smtClean="0">
                <a:latin typeface="Calibri" pitchFamily="34" charset="0"/>
              </a:rPr>
              <a:t>Книга не возвращается к отпустившему ее буккроссеру.</a:t>
            </a:r>
            <a:endParaRPr lang="ru-RU" sz="2600" b="1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4929198"/>
            <a:ext cx="79252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Букринг</a:t>
            </a:r>
            <a:r>
              <a:rPr lang="ru-RU" sz="2600" b="1" dirty="0" smtClean="0">
                <a:latin typeface="Calibri" pitchFamily="34" charset="0"/>
              </a:rPr>
              <a:t> (англ. </a:t>
            </a:r>
            <a:r>
              <a:rPr lang="en-US" sz="2600" b="1" dirty="0" smtClean="0">
                <a:latin typeface="Calibri" pitchFamily="34" charset="0"/>
              </a:rPr>
              <a:t>bookring</a:t>
            </a:r>
            <a:r>
              <a:rPr lang="ru-RU" sz="2600" b="1" dirty="0" smtClean="0">
                <a:latin typeface="Calibri" pitchFamily="34" charset="0"/>
              </a:rPr>
              <a:t>) – единственное отличие от</a:t>
            </a:r>
          </a:p>
          <a:p>
            <a:r>
              <a:rPr lang="ru-RU" sz="2600" b="1" dirty="0" smtClean="0">
                <a:latin typeface="Calibri" pitchFamily="34" charset="0"/>
              </a:rPr>
              <a:t>букрея – книга должна вернуться к отпустившему</a:t>
            </a:r>
          </a:p>
          <a:p>
            <a:r>
              <a:rPr lang="ru-RU" sz="2600" b="1" dirty="0" smtClean="0">
                <a:latin typeface="Calibri" pitchFamily="34" charset="0"/>
              </a:rPr>
              <a:t>ее буккроссеру. </a:t>
            </a:r>
          </a:p>
        </p:txBody>
      </p:sp>
      <p:pic>
        <p:nvPicPr>
          <p:cNvPr id="6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47905">
            <a:off x="7610141" y="1748921"/>
            <a:ext cx="1251505" cy="12838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thumb/f/fd/%D0%91%D1%83%D0%BA%D0%BA%D1%80%D0%BE%D1%81%D1%81%D0%B8%D0%BD%D0%B3_%D0%90%D0%BB%D0%BC%D0%B0%D1%82%D1%8B_%D0%9A%D0%B8%D1%82%D0%B0%D0%BF%D1%84%D0%B5%D1%81%D1%82.jpg/220px-%D0%91%D1%83%D0%BA%D0%BA%D1%80%D0%BE%D1%81%D1%81%D0%B8%D0%BD%D0%B3_%D0%90%D0%BB%D0%BC%D0%B0%D1%82%D1%8B_%D0%9A%D0%B8%D1%82%D0%B0%D0%BF%D1%84%D0%B5%D1%81%D1%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285860"/>
            <a:ext cx="3483824" cy="2311994"/>
          </a:xfrm>
          <a:prstGeom prst="roundRect">
            <a:avLst>
              <a:gd name="adj" fmla="val 16667"/>
            </a:avLst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28596" y="285728"/>
            <a:ext cx="6378349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Движение буккроссеров</a:t>
            </a:r>
          </a:p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в Казахстане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57884" y="3571876"/>
            <a:ext cx="2455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Киоск буккроссинга </a:t>
            </a:r>
          </a:p>
          <a:p>
            <a:pPr algn="ctr"/>
            <a:r>
              <a:rPr lang="ru-RU" sz="2000" b="1" dirty="0" smtClean="0">
                <a:latin typeface="Calibri" pitchFamily="34" charset="0"/>
              </a:rPr>
              <a:t>в городе Алматы</a:t>
            </a:r>
            <a:endParaRPr lang="ru-RU" sz="2000" b="1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857364"/>
            <a:ext cx="529439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300" b="1" dirty="0" smtClean="0">
                <a:latin typeface="Calibri" pitchFamily="34" charset="0"/>
              </a:rPr>
              <a:t>В Казахстане буккроссинг существует </a:t>
            </a:r>
          </a:p>
          <a:p>
            <a:pPr algn="ctr"/>
            <a:r>
              <a:rPr lang="ru-RU" sz="2300" b="1" dirty="0">
                <a:latin typeface="Calibri" pitchFamily="34" charset="0"/>
              </a:rPr>
              <a:t>у</a:t>
            </a:r>
            <a:r>
              <a:rPr lang="ru-RU" sz="2300" b="1" dirty="0" smtClean="0">
                <a:latin typeface="Calibri" pitchFamily="34" charset="0"/>
              </a:rPr>
              <a:t>же несколько лет. Движение началось</a:t>
            </a:r>
          </a:p>
          <a:p>
            <a:pPr algn="ctr"/>
            <a:r>
              <a:rPr lang="ru-RU" sz="2300" b="1" dirty="0">
                <a:latin typeface="Calibri" pitchFamily="34" charset="0"/>
              </a:rPr>
              <a:t>в</a:t>
            </a:r>
            <a:r>
              <a:rPr lang="ru-RU" sz="2300" b="1" dirty="0" smtClean="0">
                <a:latin typeface="Calibri" pitchFamily="34" charset="0"/>
              </a:rPr>
              <a:t> 2009 году в городе Алматы в виде</a:t>
            </a:r>
          </a:p>
          <a:p>
            <a:pPr algn="ctr"/>
            <a:r>
              <a:rPr lang="ru-RU" sz="2300" b="1" dirty="0">
                <a:latin typeface="Calibri" pitchFamily="34" charset="0"/>
              </a:rPr>
              <a:t>а</a:t>
            </a:r>
            <a:r>
              <a:rPr lang="ru-RU" sz="2300" b="1" dirty="0" smtClean="0">
                <a:latin typeface="Calibri" pitchFamily="34" charset="0"/>
              </a:rPr>
              <a:t>кций под названием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«День Книгодарения»</a:t>
            </a:r>
            <a:r>
              <a:rPr lang="ru-RU" sz="2200" b="1" dirty="0" smtClean="0">
                <a:latin typeface="Calibri" pitchFamily="34" charset="0"/>
              </a:rPr>
              <a:t>.</a:t>
            </a:r>
            <a:endParaRPr lang="ru-RU" sz="2200" b="1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500702"/>
            <a:ext cx="8269315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300" b="1" dirty="0" smtClean="0">
                <a:latin typeface="Calibri" pitchFamily="34" charset="0"/>
              </a:rPr>
              <a:t>Акции книгообмена происходят и в других городах Казахстана</a:t>
            </a:r>
          </a:p>
          <a:p>
            <a:pPr algn="ctr"/>
            <a:r>
              <a:rPr lang="ru-RU" sz="2300" b="1" dirty="0" smtClean="0">
                <a:latin typeface="Calibri" pitchFamily="34" charset="0"/>
              </a:rPr>
              <a:t>посредствам </a:t>
            </a:r>
            <a:r>
              <a:rPr lang="ru-RU" sz="28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Общественного книжного шкафа</a:t>
            </a:r>
            <a:r>
              <a:rPr lang="ru-RU" sz="2200" b="1" dirty="0" smtClean="0">
                <a:latin typeface="Calibri" pitchFamily="34" charset="0"/>
              </a:rPr>
              <a:t>.</a:t>
            </a:r>
            <a:endParaRPr lang="ru-RU" sz="2200" b="1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857628"/>
            <a:ext cx="5478295" cy="1585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300" b="1" dirty="0" smtClean="0">
                <a:latin typeface="Calibri" pitchFamily="34" charset="0"/>
              </a:rPr>
              <a:t>Также была создана инициативная </a:t>
            </a:r>
          </a:p>
          <a:p>
            <a:pPr algn="ctr"/>
            <a:r>
              <a:rPr lang="ru-RU" sz="2300" b="1" dirty="0">
                <a:latin typeface="Calibri" pitchFamily="34" charset="0"/>
              </a:rPr>
              <a:t>к</a:t>
            </a:r>
            <a:r>
              <a:rPr lang="ru-RU" sz="2300" b="1" dirty="0" smtClean="0">
                <a:latin typeface="Calibri" pitchFamily="34" charset="0"/>
              </a:rPr>
              <a:t>оманда, которая занимается развитием</a:t>
            </a:r>
          </a:p>
          <a:p>
            <a:pPr algn="ctr"/>
            <a:r>
              <a:rPr lang="ru-RU" sz="2300" b="1" dirty="0">
                <a:latin typeface="Calibri" pitchFamily="34" charset="0"/>
              </a:rPr>
              <a:t>э</a:t>
            </a:r>
            <a:r>
              <a:rPr lang="ru-RU" sz="2300" b="1" dirty="0" smtClean="0">
                <a:latin typeface="Calibri" pitchFamily="34" charset="0"/>
              </a:rPr>
              <a:t>того движения, и разработкой сайта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bookcrossing.kz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Little Free Library: &amp;bcy;&amp;icy;&amp;bcy;&amp;lcy;&amp;icy;&amp;ocy;&amp;tcy;&amp;iecy;&amp;kcy;&amp;acy; &amp;vcy; &amp;bcy;&amp;ocy;&amp;kcy;&amp;s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7884" y="3000372"/>
            <a:ext cx="2716523" cy="27899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14282" y="285728"/>
            <a:ext cx="7756867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>
                <a:latin typeface="Calibri" pitchFamily="34" charset="0"/>
              </a:rPr>
              <a:t>У буккроссинга есть свои нюансы – например, мало</a:t>
            </a:r>
          </a:p>
          <a:p>
            <a:pPr algn="ctr"/>
            <a:r>
              <a:rPr lang="ru-RU" sz="2600" b="1" dirty="0">
                <a:latin typeface="Calibri" pitchFamily="34" charset="0"/>
              </a:rPr>
              <a:t>п</a:t>
            </a:r>
            <a:r>
              <a:rPr lang="ru-RU" sz="2600" b="1" dirty="0" smtClean="0">
                <a:latin typeface="Calibri" pitchFamily="34" charset="0"/>
              </a:rPr>
              <a:t>росто оставить книгу – надо позаботиться о том,</a:t>
            </a:r>
          </a:p>
          <a:p>
            <a:pPr algn="ctr"/>
            <a:r>
              <a:rPr lang="ru-RU" sz="2600" b="1" dirty="0">
                <a:latin typeface="Calibri" pitchFamily="34" charset="0"/>
              </a:rPr>
              <a:t>ч</a:t>
            </a:r>
            <a:r>
              <a:rPr lang="ru-RU" sz="2600" b="1" dirty="0" smtClean="0">
                <a:latin typeface="Calibri" pitchFamily="34" charset="0"/>
              </a:rPr>
              <a:t>тобы ее нашли, и при этом не выбросили </a:t>
            </a:r>
          </a:p>
          <a:p>
            <a:pPr algn="ctr"/>
            <a:r>
              <a:rPr lang="ru-RU" sz="2600" b="1" dirty="0" smtClean="0">
                <a:latin typeface="Calibri" pitchFamily="34" charset="0"/>
              </a:rPr>
              <a:t>в мусорную корзину. </a:t>
            </a:r>
            <a:endParaRPr lang="ru-RU" sz="2600" b="1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6072206"/>
            <a:ext cx="6180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Calibri" pitchFamily="34" charset="0"/>
              </a:rPr>
              <a:t>Места для организации буккроссинга</a:t>
            </a:r>
            <a:endParaRPr lang="ru-RU" sz="2800" b="1" dirty="0">
              <a:latin typeface="Calibri" pitchFamily="34" charset="0"/>
            </a:endParaRPr>
          </a:p>
        </p:txBody>
      </p:sp>
      <p:pic>
        <p:nvPicPr>
          <p:cNvPr id="1026" name="Picture 2" descr="C:\Documents and Settings\Администратор\Рабочий стол\библиотека\bulvar-vyhodnogo-dnya-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5496">
            <a:off x="5562692" y="1791278"/>
            <a:ext cx="3313513" cy="22076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Documents and Settings\Администратор\Рабочий стол\библиотека\_little-free-library1_800x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47113">
            <a:off x="785786" y="4214818"/>
            <a:ext cx="1809736" cy="18097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4" descr="Little Free Library: &amp;bcy;&amp;icy;&amp;bcy;&amp;lcy;&amp;icy;&amp;ocy;&amp;tcy;&amp;iecy;&amp;kcy;&amp;acy; &amp;vcy; &amp;bcy;&amp;ocy;&amp;kcy;&amp;scy;&amp;iecy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1857364"/>
            <a:ext cx="2251006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C:\Documents and Settings\Администратор\Рабочий стол\библиотека\25-4001.jpg"/>
          <p:cNvPicPr>
            <a:picLocks noChangeAspect="1" noChangeArrowheads="1"/>
          </p:cNvPicPr>
          <p:nvPr/>
        </p:nvPicPr>
        <p:blipFill>
          <a:blip r:embed="rId6" cstate="print"/>
          <a:srcRect r="24000"/>
          <a:stretch>
            <a:fillRect/>
          </a:stretch>
        </p:blipFill>
        <p:spPr bwMode="auto">
          <a:xfrm>
            <a:off x="6643702" y="4214818"/>
            <a:ext cx="2143140" cy="2015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268610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Превратим весь мир в библиотеку!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1000108"/>
            <a:ext cx="732527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Буккроссинг в </a:t>
            </a:r>
          </a:p>
          <a:p>
            <a:pPr algn="ctr"/>
            <a:r>
              <a:rPr lang="ru-RU" sz="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Зеленоборской школе - гимназии</a:t>
            </a:r>
            <a:endParaRPr lang="ru-RU" sz="3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2456795"/>
            <a:ext cx="535710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Calibri" pitchFamily="34" charset="0"/>
              </a:rPr>
              <a:t>Мы приглашаем всех любителей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чтения поучаствовать в</a:t>
            </a:r>
          </a:p>
          <a:p>
            <a:pPr algn="ctr"/>
            <a:r>
              <a:rPr lang="ru-RU" sz="2800" b="1" dirty="0">
                <a:latin typeface="Calibri" pitchFamily="34" charset="0"/>
              </a:rPr>
              <a:t>у</a:t>
            </a:r>
            <a:r>
              <a:rPr lang="ru-RU" sz="2800" b="1" dirty="0" smtClean="0">
                <a:latin typeface="Calibri" pitchFamily="34" charset="0"/>
              </a:rPr>
              <a:t>влекательном проекте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книгообмена. Каждая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«отпущенная на свободу»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книга, может сделать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вас счастливее, 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познакомить с интересными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авторами, людьми и</a:t>
            </a:r>
          </a:p>
          <a:p>
            <a:pPr algn="ctr"/>
            <a:r>
              <a:rPr lang="ru-RU" sz="2800" b="1" dirty="0" smtClean="0">
                <a:latin typeface="Calibri" pitchFamily="34" charset="0"/>
              </a:rPr>
              <a:t>изменить вашу жизнь. </a:t>
            </a:r>
          </a:p>
        </p:txBody>
      </p:sp>
      <p:pic>
        <p:nvPicPr>
          <p:cNvPr id="5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928934"/>
            <a:ext cx="3311595" cy="33905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231038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00042"/>
            <a:ext cx="4286250" cy="36368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5720" y="857232"/>
            <a:ext cx="4193264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 smtClean="0">
                <a:latin typeface="Calibri" pitchFamily="34" charset="0"/>
              </a:rPr>
              <a:t>Если у вас есть книги,</a:t>
            </a:r>
          </a:p>
          <a:p>
            <a:pPr algn="ctr"/>
            <a:r>
              <a:rPr lang="ru-RU" sz="3000" b="1" dirty="0">
                <a:latin typeface="Calibri" pitchFamily="34" charset="0"/>
              </a:rPr>
              <a:t>к</a:t>
            </a:r>
            <a:r>
              <a:rPr lang="ru-RU" sz="3000" b="1" dirty="0" smtClean="0">
                <a:latin typeface="Calibri" pitchFamily="34" charset="0"/>
              </a:rPr>
              <a:t>оторыми вы можете</a:t>
            </a:r>
          </a:p>
          <a:p>
            <a:pPr algn="ctr"/>
            <a:r>
              <a:rPr lang="ru-RU" sz="3000" b="1" dirty="0">
                <a:latin typeface="Calibri" pitchFamily="34" charset="0"/>
              </a:rPr>
              <a:t>п</a:t>
            </a:r>
            <a:r>
              <a:rPr lang="ru-RU" sz="3000" b="1" dirty="0" smtClean="0">
                <a:latin typeface="Calibri" pitchFamily="34" charset="0"/>
              </a:rPr>
              <a:t>оделиться </a:t>
            </a:r>
            <a:r>
              <a:rPr lang="ru-RU" sz="3000" b="1" dirty="0">
                <a:latin typeface="Calibri" pitchFamily="34" charset="0"/>
              </a:rPr>
              <a:t>с</a:t>
            </a:r>
            <a:r>
              <a:rPr lang="ru-RU" sz="3000" b="1" dirty="0" smtClean="0">
                <a:latin typeface="Calibri" pitchFamily="34" charset="0"/>
              </a:rPr>
              <a:t> другими, -</a:t>
            </a:r>
          </a:p>
          <a:p>
            <a:pPr algn="ctr"/>
            <a:r>
              <a:rPr lang="ru-RU" sz="3000" b="1" dirty="0" smtClean="0">
                <a:latin typeface="Calibri" pitchFamily="34" charset="0"/>
              </a:rPr>
              <a:t>приносите их и</a:t>
            </a:r>
          </a:p>
          <a:p>
            <a:pPr algn="ctr"/>
            <a:r>
              <a:rPr lang="ru-RU" sz="3000" b="1" dirty="0">
                <a:latin typeface="Calibri" pitchFamily="34" charset="0"/>
              </a:rPr>
              <a:t>р</a:t>
            </a:r>
            <a:r>
              <a:rPr lang="ru-RU" sz="3000" b="1" dirty="0" smtClean="0">
                <a:latin typeface="Calibri" pitchFamily="34" charset="0"/>
              </a:rPr>
              <a:t>азмещайте</a:t>
            </a:r>
          </a:p>
          <a:p>
            <a:pPr algn="ctr"/>
            <a:r>
              <a:rPr lang="ru-RU" sz="3000" b="1" dirty="0" smtClean="0">
                <a:latin typeface="Calibri" pitchFamily="34" charset="0"/>
              </a:rPr>
              <a:t>в наших киосках</a:t>
            </a:r>
          </a:p>
          <a:p>
            <a:pPr algn="ctr"/>
            <a:r>
              <a:rPr lang="ru-RU" sz="3000" b="1" dirty="0">
                <a:latin typeface="Calibri" pitchFamily="34" charset="0"/>
              </a:rPr>
              <a:t>б</a:t>
            </a:r>
            <a:r>
              <a:rPr lang="ru-RU" sz="3000" b="1" dirty="0" smtClean="0">
                <a:latin typeface="Calibri" pitchFamily="34" charset="0"/>
              </a:rPr>
              <a:t>уккроссинга.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85918" y="4572008"/>
            <a:ext cx="61979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Отпуская книгу на волю,</a:t>
            </a:r>
          </a:p>
          <a:p>
            <a:pPr algn="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в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ы даете ей жизнь!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pic>
        <p:nvPicPr>
          <p:cNvPr id="5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94498">
            <a:off x="323302" y="4892403"/>
            <a:ext cx="1566159" cy="16035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02771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>
                <a:latin typeface="Calibri" pitchFamily="34" charset="0"/>
              </a:rPr>
              <a:t>Книги, представленные на полках школьного проекта</a:t>
            </a:r>
          </a:p>
          <a:p>
            <a:pPr algn="ctr"/>
            <a:r>
              <a:rPr lang="ru-RU" sz="2600" b="1" dirty="0">
                <a:latin typeface="Calibri" pitchFamily="34" charset="0"/>
              </a:rPr>
              <a:t>б</a:t>
            </a:r>
            <a:r>
              <a:rPr lang="ru-RU" sz="2600" b="1" dirty="0" smtClean="0">
                <a:latin typeface="Calibri" pitchFamily="34" charset="0"/>
              </a:rPr>
              <a:t>уккроссинга, можно брать без записи для чтения,</a:t>
            </a:r>
          </a:p>
          <a:p>
            <a:pPr algn="ctr"/>
            <a:r>
              <a:rPr lang="ru-RU" sz="2600" b="1" dirty="0">
                <a:latin typeface="Calibri" pitchFamily="34" charset="0"/>
              </a:rPr>
              <a:t>о</a:t>
            </a:r>
            <a:r>
              <a:rPr lang="ru-RU" sz="2600" b="1" dirty="0" smtClean="0">
                <a:latin typeface="Calibri" pitchFamily="34" charset="0"/>
              </a:rPr>
              <a:t>ставлять у себя или передавать друзьям.</a:t>
            </a:r>
            <a:endParaRPr lang="ru-RU" sz="2600" b="1" dirty="0">
              <a:latin typeface="Calibri" pitchFamily="34" charset="0"/>
            </a:endParaRPr>
          </a:p>
        </p:txBody>
      </p:sp>
      <p:pic>
        <p:nvPicPr>
          <p:cNvPr id="3" name="Рисунок 1" descr="http://y.delfi.ua/norm/22048/591536_cfNarM.jpe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357290" y="1643050"/>
            <a:ext cx="5715040" cy="33839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85720" y="5214950"/>
            <a:ext cx="783175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700" b="1" dirty="0" smtClean="0">
                <a:latin typeface="Calibri" pitchFamily="34" charset="0"/>
              </a:rPr>
              <a:t>Главное – это бережное отношение к оказавшейся</a:t>
            </a:r>
          </a:p>
          <a:p>
            <a:pPr algn="ctr"/>
            <a:r>
              <a:rPr lang="ru-RU" sz="2700" b="1" dirty="0">
                <a:latin typeface="Calibri" pitchFamily="34" charset="0"/>
              </a:rPr>
              <a:t>у</a:t>
            </a:r>
            <a:r>
              <a:rPr lang="ru-RU" sz="2700" b="1" dirty="0" smtClean="0">
                <a:latin typeface="Calibri" pitchFamily="34" charset="0"/>
              </a:rPr>
              <a:t> вас книге. Ведь ей предстоит радовать </a:t>
            </a:r>
          </a:p>
          <a:p>
            <a:pPr algn="ctr"/>
            <a:r>
              <a:rPr lang="ru-RU" sz="2700" b="1" dirty="0" smtClean="0">
                <a:latin typeface="Calibri" pitchFamily="34" charset="0"/>
              </a:rPr>
              <a:t>еще многих читателей. </a:t>
            </a:r>
            <a:endParaRPr lang="ru-RU" sz="27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206</TotalTime>
  <Words>499</Words>
  <Application>Microsoft Office PowerPoint</Application>
  <PresentationFormat>Экран (4:3)</PresentationFormat>
  <Paragraphs>93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33</cp:revision>
  <dcterms:created xsi:type="dcterms:W3CDTF">2017-11-06T04:25:50Z</dcterms:created>
  <dcterms:modified xsi:type="dcterms:W3CDTF">2017-11-09T05:12:53Z</dcterms:modified>
</cp:coreProperties>
</file>